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95" r:id="rId4"/>
    <p:sldId id="273" r:id="rId5"/>
    <p:sldId id="274" r:id="rId6"/>
    <p:sldId id="275" r:id="rId7"/>
    <p:sldId id="276" r:id="rId8"/>
    <p:sldId id="277" r:id="rId9"/>
    <p:sldId id="278" r:id="rId10"/>
    <p:sldId id="257" r:id="rId11"/>
    <p:sldId id="288" r:id="rId12"/>
    <p:sldId id="290" r:id="rId13"/>
    <p:sldId id="287" r:id="rId14"/>
    <p:sldId id="289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en-US" sz="3200" b="1" dirty="0" err="1" smtClean="0">
                <a:solidFill>
                  <a:srgbClr val="000099"/>
                </a:solidFill>
              </a:rPr>
              <a:t>Strategije</a:t>
            </a:r>
            <a:r>
              <a:rPr lang="sr-Latn-R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suočavanja</a:t>
            </a:r>
            <a:r>
              <a:rPr lang="sr-Latn-RS" sz="3200" b="1" dirty="0" smtClean="0">
                <a:solidFill>
                  <a:srgbClr val="000099"/>
                </a:solidFill>
              </a:rPr>
              <a:t> </a:t>
            </a:r>
            <a:br>
              <a:rPr lang="sr-Latn-RS" sz="3200" b="1" dirty="0" smtClean="0">
                <a:solidFill>
                  <a:srgbClr val="000099"/>
                </a:solidFill>
              </a:rPr>
            </a:br>
            <a:r>
              <a:rPr lang="sr-Latn-RS" sz="3200" b="1" dirty="0" smtClean="0">
                <a:solidFill>
                  <a:srgbClr val="000099"/>
                </a:solidFill>
              </a:rPr>
              <a:t>sa školskim neuspehom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761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029" y="152400"/>
            <a:ext cx="8229600" cy="71596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sr-Latn-RS" sz="2400" dirty="0" smtClean="0"/>
              <a:t>Koncept: m</a:t>
            </a:r>
            <a:r>
              <a:rPr lang="en-US" sz="2400" dirty="0" err="1" smtClean="0"/>
              <a:t>etakognitivn</a:t>
            </a:r>
            <a:r>
              <a:rPr lang="sr-Latn-RS" sz="2400" dirty="0" smtClean="0"/>
              <a:t>ih</a:t>
            </a:r>
            <a:r>
              <a:rPr lang="en-US" sz="2400" dirty="0" smtClean="0"/>
              <a:t> </a:t>
            </a:r>
            <a:r>
              <a:rPr lang="en-US" sz="2400" dirty="0" err="1" smtClean="0"/>
              <a:t>misli</a:t>
            </a:r>
            <a:r>
              <a:rPr lang="sr-Latn-RS" sz="2400" dirty="0" smtClean="0"/>
              <a:t> – </a:t>
            </a:r>
            <a:br>
              <a:rPr lang="sr-Latn-RS" sz="2400" dirty="0" smtClean="0"/>
            </a:br>
            <a:r>
              <a:rPr lang="sr-Latn-RS" sz="2400" dirty="0" smtClean="0"/>
              <a:t>automatske misli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3733800"/>
          </a:xfrm>
        </p:spPr>
        <p:txBody>
          <a:bodyPr>
            <a:normAutofit fontScale="62500" lnSpcReduction="20000"/>
          </a:bodyPr>
          <a:lstStyle/>
          <a:p>
            <a:r>
              <a:rPr lang="sr-Latn-RS" sz="3500" dirty="0" smtClean="0"/>
              <a:t>M</a:t>
            </a:r>
            <a:r>
              <a:rPr lang="en-US" sz="3500" dirty="0" err="1" smtClean="0"/>
              <a:t>ogu</a:t>
            </a:r>
            <a:r>
              <a:rPr lang="sr-Latn-RS" sz="3500" dirty="0" smtClean="0"/>
              <a:t> se</a:t>
            </a:r>
            <a:r>
              <a:rPr lang="en-US" sz="3500" dirty="0" smtClean="0"/>
              <a:t> </a:t>
            </a:r>
            <a:r>
              <a:rPr lang="en-US" sz="3500" dirty="0" err="1"/>
              <a:t>opisati</a:t>
            </a:r>
            <a:r>
              <a:rPr lang="en-US" sz="3500" dirty="0"/>
              <a:t> </a:t>
            </a:r>
            <a:r>
              <a:rPr lang="en-US" sz="3500" dirty="0" err="1"/>
              <a:t>kao</a:t>
            </a:r>
            <a:r>
              <a:rPr lang="en-US" sz="3500" dirty="0"/>
              <a:t> </a:t>
            </a:r>
            <a:r>
              <a:rPr lang="en-US" sz="3500" dirty="0" err="1">
                <a:solidFill>
                  <a:srgbClr val="00B050"/>
                </a:solidFill>
              </a:rPr>
              <a:t>paralelni</a:t>
            </a:r>
            <a:r>
              <a:rPr lang="en-US" sz="3500" dirty="0">
                <a:solidFill>
                  <a:srgbClr val="00B050"/>
                </a:solidFill>
              </a:rPr>
              <a:t> </a:t>
            </a:r>
            <a:r>
              <a:rPr lang="en-US" sz="3500" dirty="0" err="1">
                <a:solidFill>
                  <a:srgbClr val="00B050"/>
                </a:solidFill>
              </a:rPr>
              <a:t>misaoni</a:t>
            </a:r>
            <a:r>
              <a:rPr lang="en-US" sz="3500" dirty="0">
                <a:solidFill>
                  <a:srgbClr val="00B050"/>
                </a:solidFill>
              </a:rPr>
              <a:t> </a:t>
            </a:r>
            <a:r>
              <a:rPr lang="sr-Latn-RS" sz="3500" dirty="0">
                <a:solidFill>
                  <a:srgbClr val="00B050"/>
                </a:solidFill>
              </a:rPr>
              <a:t>tok</a:t>
            </a:r>
            <a:r>
              <a:rPr lang="en-US" sz="3500" dirty="0">
                <a:solidFill>
                  <a:srgbClr val="00B050"/>
                </a:solidFill>
              </a:rPr>
              <a:t> </a:t>
            </a:r>
            <a:r>
              <a:rPr lang="en-US" sz="3500" dirty="0" err="1"/>
              <a:t>koji</a:t>
            </a:r>
            <a:r>
              <a:rPr lang="en-US" sz="3500" dirty="0"/>
              <a:t> se </a:t>
            </a:r>
            <a:r>
              <a:rPr lang="en-US" sz="3500" dirty="0" err="1"/>
              <a:t>javlja</a:t>
            </a:r>
            <a:r>
              <a:rPr lang="en-US" sz="3500" dirty="0"/>
              <a:t> t</a:t>
            </a:r>
            <a:r>
              <a:rPr lang="sr-Latn-RS" sz="3500" dirty="0"/>
              <a:t>o</a:t>
            </a:r>
            <a:r>
              <a:rPr lang="en-US" sz="3500" dirty="0" err="1"/>
              <a:t>kom</a:t>
            </a:r>
            <a:r>
              <a:rPr lang="en-US" sz="3500" dirty="0"/>
              <a:t> </a:t>
            </a:r>
            <a:r>
              <a:rPr lang="en-US" sz="3500" dirty="0" err="1"/>
              <a:t>učenja</a:t>
            </a:r>
            <a:r>
              <a:rPr lang="en-US" sz="3500" dirty="0"/>
              <a:t> </a:t>
            </a:r>
            <a:r>
              <a:rPr lang="en-US" sz="3500" dirty="0" err="1"/>
              <a:t>ili</a:t>
            </a:r>
            <a:r>
              <a:rPr lang="en-US" sz="3500" dirty="0"/>
              <a:t> </a:t>
            </a:r>
            <a:r>
              <a:rPr lang="en-US" sz="3500" dirty="0" err="1"/>
              <a:t>polaganja</a:t>
            </a:r>
            <a:r>
              <a:rPr lang="en-US" sz="3500" dirty="0"/>
              <a:t> </a:t>
            </a:r>
            <a:r>
              <a:rPr lang="en-US" sz="3500" dirty="0" err="1" smtClean="0"/>
              <a:t>ispita</a:t>
            </a:r>
            <a:r>
              <a:rPr lang="sr-Latn-RS" sz="3500" dirty="0" smtClean="0"/>
              <a:t> (često učenik/student nije ih svestan) –</a:t>
            </a:r>
          </a:p>
          <a:p>
            <a:pPr marL="0" indent="0">
              <a:buNone/>
            </a:pPr>
            <a:r>
              <a:rPr lang="sr-Latn-RS" sz="4000" dirty="0" smtClean="0"/>
              <a:t>- </a:t>
            </a:r>
            <a:r>
              <a:rPr lang="sr-Latn-RS" sz="3800" dirty="0" smtClean="0"/>
              <a:t>lične</a:t>
            </a:r>
            <a:r>
              <a:rPr lang="vi-VN" sz="3800" dirty="0" smtClean="0"/>
              <a:t> </a:t>
            </a:r>
            <a:r>
              <a:rPr lang="vi-VN" sz="3800" dirty="0"/>
              <a:t>neadekvatnosti,</a:t>
            </a:r>
            <a:endParaRPr lang="sr-Latn-RS" sz="3800" dirty="0"/>
          </a:p>
          <a:p>
            <a:pPr marL="0" indent="0">
              <a:buNone/>
            </a:pPr>
            <a:r>
              <a:rPr lang="sr-Latn-RS" sz="3800" dirty="0" smtClean="0"/>
              <a:t>- </a:t>
            </a:r>
            <a:r>
              <a:rPr lang="vi-VN" sz="3800" dirty="0" smtClean="0"/>
              <a:t>samokritik</a:t>
            </a:r>
            <a:r>
              <a:rPr lang="sr-Latn-RS" sz="3800" dirty="0"/>
              <a:t>a</a:t>
            </a:r>
            <a:r>
              <a:rPr lang="vi-VN" sz="3800" dirty="0"/>
              <a:t>, </a:t>
            </a:r>
            <a:endParaRPr lang="sr-Latn-RS" sz="3800" dirty="0"/>
          </a:p>
          <a:p>
            <a:pPr marL="0" indent="0">
              <a:buNone/>
            </a:pPr>
            <a:r>
              <a:rPr lang="sr-Latn-RS" sz="3800" dirty="0" smtClean="0"/>
              <a:t>- </a:t>
            </a:r>
            <a:r>
              <a:rPr lang="vi-VN" sz="3800" dirty="0" smtClean="0"/>
              <a:t>mogućnost </a:t>
            </a:r>
            <a:r>
              <a:rPr lang="vi-VN" sz="3800" dirty="0"/>
              <a:t>neuspjeha, kao i </a:t>
            </a:r>
            <a:endParaRPr lang="sr-Latn-RS" sz="3800" dirty="0"/>
          </a:p>
          <a:p>
            <a:pPr marL="0" indent="0">
              <a:buNone/>
            </a:pPr>
            <a:r>
              <a:rPr lang="sr-Latn-RS" sz="3800" dirty="0" smtClean="0"/>
              <a:t>- </a:t>
            </a:r>
            <a:r>
              <a:rPr lang="vi-VN" sz="3800" dirty="0" smtClean="0"/>
              <a:t>zabrinutost </a:t>
            </a:r>
            <a:r>
              <a:rPr lang="vi-VN" sz="3800" dirty="0"/>
              <a:t>za moguće neugodne posledice </a:t>
            </a:r>
            <a:r>
              <a:rPr lang="vi-VN" sz="3800" dirty="0" smtClean="0"/>
              <a:t>neuspeha</a:t>
            </a:r>
            <a:r>
              <a:rPr lang="sr-Latn-RS" dirty="0" smtClean="0"/>
              <a:t>.</a:t>
            </a:r>
          </a:p>
          <a:p>
            <a:endParaRPr lang="sr-Latn-RS" dirty="0" smtClean="0">
              <a:solidFill>
                <a:srgbClr val="00B050"/>
              </a:solidFill>
            </a:endParaRPr>
          </a:p>
          <a:p>
            <a:endParaRPr lang="sr-Latn-RS" dirty="0">
              <a:solidFill>
                <a:srgbClr val="00B050"/>
              </a:solidFill>
            </a:endParaRPr>
          </a:p>
          <a:p>
            <a:r>
              <a:rPr lang="sr-Latn-RS" dirty="0" smtClean="0">
                <a:solidFill>
                  <a:srgbClr val="00B050"/>
                </a:solidFill>
              </a:rPr>
              <a:t>O</a:t>
            </a:r>
            <a:r>
              <a:rPr lang="en-US" dirty="0" err="1" smtClean="0">
                <a:solidFill>
                  <a:srgbClr val="00B050"/>
                </a:solidFill>
              </a:rPr>
              <a:t>metajući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/>
              <a:t>ut</a:t>
            </a:r>
            <a:r>
              <a:rPr lang="sr-Latn-RS" dirty="0" smtClean="0"/>
              <a:t>i</a:t>
            </a:r>
            <a:r>
              <a:rPr lang="en-US" dirty="0" err="1" smtClean="0"/>
              <a:t>caj</a:t>
            </a:r>
            <a:r>
              <a:rPr lang="en-US" dirty="0" smtClean="0"/>
              <a:t> </a:t>
            </a:r>
            <a:r>
              <a:rPr lang="sr-Latn-RS" dirty="0"/>
              <a:t>-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raspoloženje</a:t>
            </a:r>
            <a:r>
              <a:rPr lang="en-US" dirty="0"/>
              <a:t>. </a:t>
            </a:r>
            <a:endParaRPr lang="sr-Latn-RS" dirty="0" smtClean="0"/>
          </a:p>
          <a:p>
            <a:r>
              <a:rPr lang="en-US" dirty="0" smtClean="0"/>
              <a:t>U </a:t>
            </a:r>
            <a:r>
              <a:rPr lang="en-US" dirty="0" err="1"/>
              <a:t>trenutku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pojave</a:t>
            </a:r>
            <a:r>
              <a:rPr lang="en-US" dirty="0"/>
              <a:t>, </a:t>
            </a:r>
            <a:r>
              <a:rPr lang="en-US" dirty="0" err="1" smtClean="0"/>
              <a:t>izazivaju</a:t>
            </a:r>
            <a:r>
              <a:rPr lang="sr-Latn-RS" dirty="0" smtClean="0"/>
              <a:t>: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FF0066"/>
                </a:solidFill>
              </a:rPr>
              <a:t>uznemirenost</a:t>
            </a:r>
            <a:r>
              <a:rPr lang="en-US" dirty="0">
                <a:solidFill>
                  <a:srgbClr val="FF0066"/>
                </a:solidFill>
              </a:rPr>
              <a:t>, </a:t>
            </a:r>
            <a:r>
              <a:rPr lang="en-US" dirty="0" err="1">
                <a:solidFill>
                  <a:srgbClr val="FF0066"/>
                </a:solidFill>
              </a:rPr>
              <a:t>slabljenje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koncentracije</a:t>
            </a:r>
            <a:r>
              <a:rPr lang="en-US" dirty="0">
                <a:solidFill>
                  <a:srgbClr val="FF0066"/>
                </a:solidFill>
              </a:rPr>
              <a:t> i pad </a:t>
            </a:r>
            <a:r>
              <a:rPr lang="en-US" dirty="0" err="1">
                <a:solidFill>
                  <a:srgbClr val="FF0066"/>
                </a:solidFill>
              </a:rPr>
              <a:t>raspoloženja</a:t>
            </a:r>
            <a:r>
              <a:rPr lang="en-US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4129" y="5181600"/>
            <a:ext cx="8153400" cy="144655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err="1" smtClean="0">
                <a:solidFill>
                  <a:srgbClr val="000099"/>
                </a:solidFill>
              </a:rPr>
              <a:t>Kognitivne</a:t>
            </a:r>
            <a:r>
              <a:rPr lang="en-US" sz="2200" dirty="0" smtClean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tehnike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za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identifikaciju</a:t>
            </a:r>
            <a:r>
              <a:rPr lang="en-US" sz="2200" dirty="0">
                <a:solidFill>
                  <a:srgbClr val="000099"/>
                </a:solidFill>
              </a:rPr>
              <a:t> i </a:t>
            </a:r>
            <a:r>
              <a:rPr lang="en-US" sz="2200" dirty="0" err="1">
                <a:solidFill>
                  <a:srgbClr val="000099"/>
                </a:solidFill>
              </a:rPr>
              <a:t>modifikaciju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negativnih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automatskih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en-US" sz="2200" dirty="0" err="1">
                <a:solidFill>
                  <a:srgbClr val="000099"/>
                </a:solidFill>
              </a:rPr>
              <a:t>misli</a:t>
            </a:r>
            <a:r>
              <a:rPr lang="en-US" sz="2200" dirty="0">
                <a:solidFill>
                  <a:srgbClr val="000099"/>
                </a:solidFill>
              </a:rPr>
              <a:t> </a:t>
            </a:r>
            <a:r>
              <a:rPr lang="sr-Latn-RS" sz="2200" dirty="0" smtClean="0">
                <a:solidFill>
                  <a:srgbClr val="000099"/>
                </a:solidFill>
              </a:rPr>
              <a:t>- </a:t>
            </a:r>
            <a:r>
              <a:rPr lang="en-US" sz="2200" dirty="0" err="1" smtClean="0"/>
              <a:t>često</a:t>
            </a:r>
            <a:r>
              <a:rPr lang="en-US" sz="2200" dirty="0" smtClean="0"/>
              <a:t> </a:t>
            </a:r>
            <a:r>
              <a:rPr lang="en-US" sz="2200" dirty="0" err="1"/>
              <a:t>dovode</a:t>
            </a:r>
            <a:r>
              <a:rPr lang="en-US" sz="2200" dirty="0"/>
              <a:t> do </a:t>
            </a:r>
            <a:r>
              <a:rPr lang="en-US" sz="2200" dirty="0" err="1"/>
              <a:t>ublažavanja</a:t>
            </a:r>
            <a:r>
              <a:rPr lang="en-US" sz="2200" dirty="0"/>
              <a:t> </a:t>
            </a:r>
            <a:r>
              <a:rPr lang="en-US" sz="2200" dirty="0" err="1"/>
              <a:t>emocionalne</a:t>
            </a:r>
            <a:r>
              <a:rPr lang="en-US" sz="2200" dirty="0"/>
              <a:t> </a:t>
            </a:r>
            <a:r>
              <a:rPr lang="sr-Latn-RS" sz="2200" dirty="0"/>
              <a:t>napetosti</a:t>
            </a:r>
            <a:r>
              <a:rPr lang="en-US" sz="2200" dirty="0"/>
              <a:t> i </a:t>
            </a:r>
            <a:r>
              <a:rPr lang="en-US" sz="2200" dirty="0" err="1"/>
              <a:t>poboljšanja</a:t>
            </a:r>
            <a:r>
              <a:rPr lang="en-US" sz="2200" dirty="0"/>
              <a:t> </a:t>
            </a:r>
            <a:r>
              <a:rPr lang="en-US" sz="2200" dirty="0" err="1"/>
              <a:t>koncentracije</a:t>
            </a:r>
            <a:r>
              <a:rPr lang="en-US" sz="2200" dirty="0"/>
              <a:t> i </a:t>
            </a:r>
            <a:r>
              <a:rPr lang="en-US" sz="2200" dirty="0" err="1"/>
              <a:t>efikasnosti</a:t>
            </a:r>
            <a:r>
              <a:rPr lang="en-US" sz="2200" dirty="0"/>
              <a:t> u </a:t>
            </a:r>
            <a:r>
              <a:rPr lang="en-US" sz="2200" dirty="0" err="1"/>
              <a:t>učenju</a:t>
            </a:r>
            <a:r>
              <a:rPr lang="en-US" sz="2200" dirty="0"/>
              <a:t> (Cohn, 1998</a:t>
            </a:r>
            <a:r>
              <a:rPr lang="en-US" sz="2200" dirty="0" smtClean="0"/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4413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/>
              <a:t>Upitnik</a:t>
            </a:r>
            <a:r>
              <a:rPr lang="en-US" sz="3200" dirty="0"/>
              <a:t> </a:t>
            </a:r>
            <a:r>
              <a:rPr lang="en-US" sz="3200" dirty="0" err="1"/>
              <a:t>automatskih</a:t>
            </a:r>
            <a:r>
              <a:rPr lang="en-US" sz="3200" dirty="0"/>
              <a:t> </a:t>
            </a:r>
            <a:r>
              <a:rPr lang="en-US" sz="3200" dirty="0" err="1"/>
              <a:t>misli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 smtClean="0"/>
              <a:t>vreme</a:t>
            </a:r>
            <a:r>
              <a:rPr lang="en-US" sz="3200" dirty="0" smtClean="0"/>
              <a:t> </a:t>
            </a:r>
            <a:r>
              <a:rPr lang="en-US" sz="3200" dirty="0" err="1"/>
              <a:t>učenja</a:t>
            </a:r>
            <a:r>
              <a:rPr lang="en-US" sz="3200" dirty="0"/>
              <a:t> i </a:t>
            </a:r>
            <a:r>
              <a:rPr lang="en-US" sz="3200" dirty="0" err="1"/>
              <a:t>polaganja</a:t>
            </a:r>
            <a:r>
              <a:rPr lang="en-US" sz="3200" dirty="0"/>
              <a:t> </a:t>
            </a:r>
            <a:r>
              <a:rPr lang="en-US" sz="3200" dirty="0" err="1"/>
              <a:t>ispita</a:t>
            </a:r>
            <a:r>
              <a:rPr lang="en-US" sz="3200" dirty="0"/>
              <a:t> (</a:t>
            </a:r>
            <a:r>
              <a:rPr lang="en-US" sz="3200" dirty="0" err="1"/>
              <a:t>Živčić-Bećirević</a:t>
            </a:r>
            <a:r>
              <a:rPr lang="en-US" sz="3200" dirty="0"/>
              <a:t>, 2003)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Strah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razočaranja</a:t>
            </a:r>
            <a:r>
              <a:rPr lang="en-US" dirty="0"/>
              <a:t> </a:t>
            </a:r>
            <a:r>
              <a:rPr lang="en-US" dirty="0" err="1"/>
              <a:t>roditelja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66"/>
                </a:solidFill>
              </a:rPr>
              <a:t>Strah</a:t>
            </a:r>
            <a:r>
              <a:rPr lang="en-US" dirty="0">
                <a:solidFill>
                  <a:srgbClr val="FF0066"/>
                </a:solidFill>
              </a:rPr>
              <a:t> od </a:t>
            </a:r>
            <a:r>
              <a:rPr lang="en-US" dirty="0" err="1" smtClean="0">
                <a:solidFill>
                  <a:srgbClr val="FF0066"/>
                </a:solidFill>
              </a:rPr>
              <a:t>neuspeha</a:t>
            </a:r>
            <a:r>
              <a:rPr lang="sr-Latn-RS" dirty="0" smtClean="0">
                <a:solidFill>
                  <a:srgbClr val="FF0066"/>
                </a:solidFill>
              </a:rPr>
              <a:t> </a:t>
            </a:r>
            <a:r>
              <a:rPr lang="sr-Latn-RS" dirty="0" smtClean="0"/>
              <a:t>(</a:t>
            </a:r>
            <a:r>
              <a:rPr lang="en-US" i="1" dirty="0" err="1"/>
              <a:t>Neću</a:t>
            </a:r>
            <a:r>
              <a:rPr lang="en-US" i="1" dirty="0"/>
              <a:t> se </a:t>
            </a:r>
            <a:r>
              <a:rPr lang="en-US" i="1" dirty="0" err="1"/>
              <a:t>moći</a:t>
            </a:r>
            <a:r>
              <a:rPr lang="en-US" i="1" dirty="0"/>
              <a:t> </a:t>
            </a:r>
            <a:r>
              <a:rPr lang="en-US" i="1" dirty="0" err="1"/>
              <a:t>ničega</a:t>
            </a:r>
            <a:r>
              <a:rPr lang="en-US" i="1" dirty="0"/>
              <a:t> </a:t>
            </a:r>
            <a:r>
              <a:rPr lang="en-US" i="1" dirty="0" err="1" smtClean="0"/>
              <a:t>setiti</a:t>
            </a:r>
            <a:r>
              <a:rPr lang="sr-Latn-RS" dirty="0" smtClean="0"/>
              <a:t>)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000099"/>
                </a:solidFill>
              </a:rPr>
              <a:t>Ohrabrujuće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misli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sr-Latn-RS" dirty="0" smtClean="0"/>
              <a:t>(</a:t>
            </a:r>
            <a:r>
              <a:rPr lang="en-US" i="1" dirty="0" err="1"/>
              <a:t>Nešto</a:t>
            </a:r>
            <a:r>
              <a:rPr lang="en-US" i="1" dirty="0"/>
              <a:t> </a:t>
            </a:r>
            <a:r>
              <a:rPr lang="en-US" i="1" dirty="0" err="1"/>
              <a:t>ću</a:t>
            </a:r>
            <a:r>
              <a:rPr lang="en-US" i="1" dirty="0"/>
              <a:t> </a:t>
            </a:r>
            <a:r>
              <a:rPr lang="en-US" i="1" dirty="0" err="1"/>
              <a:t>sigurno</a:t>
            </a:r>
            <a:r>
              <a:rPr lang="en-US" i="1" dirty="0"/>
              <a:t> </a:t>
            </a:r>
            <a:r>
              <a:rPr lang="en-US" i="1" dirty="0" err="1"/>
              <a:t>znati</a:t>
            </a:r>
            <a:r>
              <a:rPr lang="en-US" dirty="0"/>
              <a:t>, </a:t>
            </a:r>
            <a:r>
              <a:rPr lang="en-US" i="1" dirty="0" err="1"/>
              <a:t>Kad</a:t>
            </a:r>
            <a:r>
              <a:rPr lang="en-US" i="1" dirty="0"/>
              <a:t> </a:t>
            </a:r>
            <a:r>
              <a:rPr lang="en-US" i="1" dirty="0" err="1"/>
              <a:t>ovo</a:t>
            </a:r>
            <a:r>
              <a:rPr lang="en-US" i="1" dirty="0"/>
              <a:t> </a:t>
            </a:r>
            <a:r>
              <a:rPr lang="en-US" i="1" dirty="0" err="1"/>
              <a:t>riješim</a:t>
            </a:r>
            <a:r>
              <a:rPr lang="en-US" i="1" dirty="0"/>
              <a:t>, </a:t>
            </a:r>
            <a:r>
              <a:rPr lang="en-US" i="1" dirty="0" err="1"/>
              <a:t>nitko</a:t>
            </a:r>
            <a:r>
              <a:rPr lang="en-US" i="1" dirty="0"/>
              <a:t> </a:t>
            </a:r>
            <a:r>
              <a:rPr lang="en-US" i="1" dirty="0" err="1"/>
              <a:t>sretniji</a:t>
            </a:r>
            <a:r>
              <a:rPr lang="en-US" i="1" dirty="0"/>
              <a:t> od </a:t>
            </a:r>
            <a:r>
              <a:rPr lang="en-US" i="1" dirty="0" err="1"/>
              <a:t>mene</a:t>
            </a:r>
            <a:r>
              <a:rPr lang="en-US" i="1" dirty="0"/>
              <a:t> </a:t>
            </a:r>
            <a:r>
              <a:rPr lang="sr-Latn-RS" dirty="0" smtClean="0"/>
              <a:t>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solidFill>
                  <a:srgbClr val="FF0066"/>
                </a:solidFill>
              </a:rPr>
              <a:t>Nedostatak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motivacije</a:t>
            </a:r>
            <a:r>
              <a:rPr lang="en-US" dirty="0">
                <a:solidFill>
                  <a:srgbClr val="FF0066"/>
                </a:solidFill>
              </a:rPr>
              <a:t> i </a:t>
            </a:r>
            <a:r>
              <a:rPr lang="en-US" dirty="0" err="1" smtClean="0">
                <a:solidFill>
                  <a:srgbClr val="FF0066"/>
                </a:solidFill>
              </a:rPr>
              <a:t>interes</a:t>
            </a:r>
            <a:r>
              <a:rPr lang="sr-Latn-RS" dirty="0" smtClean="0">
                <a:solidFill>
                  <a:srgbClr val="FF0066"/>
                </a:solidFill>
              </a:rPr>
              <a:t>ovanja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sr-Latn-RS" dirty="0" smtClean="0"/>
              <a:t>(</a:t>
            </a:r>
            <a:r>
              <a:rPr lang="pl-PL" i="1" dirty="0" smtClean="0"/>
              <a:t>Užasno </a:t>
            </a:r>
            <a:r>
              <a:rPr lang="pl-PL" i="1" dirty="0"/>
              <a:t>je dosadno</a:t>
            </a:r>
            <a:r>
              <a:rPr lang="pl-PL" dirty="0"/>
              <a:t>, </a:t>
            </a:r>
            <a:r>
              <a:rPr lang="pl-PL" i="1" dirty="0"/>
              <a:t>Ovo mi nikad u životu neće trebati</a:t>
            </a:r>
            <a:r>
              <a:rPr lang="pl-PL" dirty="0"/>
              <a:t>) 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9348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Mehanizmi delovanja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/>
          </a:bodyPr>
          <a:lstStyle/>
          <a:p>
            <a:r>
              <a:rPr lang="vi-VN" dirty="0" smtClean="0"/>
              <a:t>Takve </a:t>
            </a:r>
            <a:r>
              <a:rPr lang="vi-VN" dirty="0"/>
              <a:t>misli otežavaju postignuća tako što </a:t>
            </a:r>
            <a:r>
              <a:rPr lang="sr-Latn-RS" dirty="0" smtClean="0"/>
              <a:t>–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-  </a:t>
            </a:r>
            <a:r>
              <a:rPr lang="vi-VN" dirty="0" smtClean="0">
                <a:solidFill>
                  <a:srgbClr val="FF0000"/>
                </a:solidFill>
              </a:rPr>
              <a:t>skreću </a:t>
            </a:r>
            <a:r>
              <a:rPr lang="vi-VN" dirty="0">
                <a:solidFill>
                  <a:srgbClr val="FF0000"/>
                </a:solidFill>
              </a:rPr>
              <a:t>pažnju </a:t>
            </a:r>
            <a:r>
              <a:rPr lang="vi-VN" dirty="0" smtClean="0"/>
              <a:t>s</a:t>
            </a:r>
            <a:r>
              <a:rPr lang="sr-Latn-RS" dirty="0" smtClean="0"/>
              <a:t>a</a:t>
            </a:r>
            <a:r>
              <a:rPr lang="vi-VN" dirty="0" smtClean="0"/>
              <a:t> ispitnog </a:t>
            </a:r>
            <a:r>
              <a:rPr lang="vi-VN" dirty="0"/>
              <a:t>zadatka i interferiraju </a:t>
            </a:r>
            <a:r>
              <a:rPr lang="vi-VN" dirty="0" smtClean="0"/>
              <a:t>s</a:t>
            </a:r>
            <a:r>
              <a:rPr lang="sr-Latn-RS" dirty="0" smtClean="0"/>
              <a:t>a</a:t>
            </a:r>
            <a:r>
              <a:rPr lang="vi-VN" dirty="0" smtClean="0"/>
              <a:t> </a:t>
            </a:r>
            <a:r>
              <a:rPr lang="vi-VN" dirty="0"/>
              <a:t>procesom </a:t>
            </a:r>
            <a:r>
              <a:rPr lang="sr-Latn-RS" dirty="0" smtClean="0"/>
              <a:t>pri</a:t>
            </a:r>
            <a:r>
              <a:rPr lang="vi-VN" dirty="0" smtClean="0"/>
              <a:t>sećanja</a:t>
            </a:r>
            <a:r>
              <a:rPr lang="sr-Latn-RS" dirty="0" smtClean="0"/>
              <a:t>, </a:t>
            </a:r>
            <a:r>
              <a:rPr lang="en-US" dirty="0" smtClean="0"/>
              <a:t>I </a:t>
            </a:r>
            <a:r>
              <a:rPr lang="en-US" dirty="0" err="1" smtClean="0"/>
              <a:t>dubinske</a:t>
            </a:r>
            <a:r>
              <a:rPr lang="en-US" dirty="0" smtClean="0"/>
              <a:t> </a:t>
            </a:r>
            <a:r>
              <a:rPr lang="en-US" dirty="0" err="1" smtClean="0"/>
              <a:t>obrade</a:t>
            </a:r>
            <a:r>
              <a:rPr lang="sr-Latn-RS" dirty="0" smtClean="0"/>
              <a:t> </a:t>
            </a:r>
            <a:r>
              <a:rPr lang="sr-Latn-RS" dirty="0" smtClean="0"/>
              <a:t>informacija</a:t>
            </a:r>
            <a:r>
              <a:rPr lang="vi-VN" dirty="0" smtClean="0"/>
              <a:t>.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- </a:t>
            </a:r>
            <a:r>
              <a:rPr lang="vi-VN" dirty="0" smtClean="0"/>
              <a:t>fiziološke </a:t>
            </a:r>
            <a:r>
              <a:rPr lang="vi-VN" dirty="0"/>
              <a:t>i afektivne reakcije, kao što su ubrzani rad srca, nervoza, znojenje ruku, kratkoća daha, suha usta i slične autonomne reakcije </a:t>
            </a:r>
            <a:r>
              <a:rPr lang="vi-VN" dirty="0" smtClean="0"/>
              <a:t>simpatičkog </a:t>
            </a:r>
            <a:r>
              <a:rPr lang="sr-Latn-RS" dirty="0" smtClean="0"/>
              <a:t>nervnog </a:t>
            </a:r>
            <a:r>
              <a:rPr lang="vi-VN" dirty="0" smtClean="0"/>
              <a:t>s</a:t>
            </a:r>
            <a:r>
              <a:rPr lang="sr-Latn-RS" dirty="0" smtClean="0"/>
              <a:t>i</a:t>
            </a:r>
            <a:r>
              <a:rPr lang="vi-VN" dirty="0" smtClean="0"/>
              <a:t>st</a:t>
            </a:r>
            <a:r>
              <a:rPr lang="sr-Latn-RS" dirty="0" smtClean="0"/>
              <a:t>em</a:t>
            </a:r>
            <a:r>
              <a:rPr lang="vi-VN" dirty="0" smtClean="0"/>
              <a:t>a</a:t>
            </a:r>
            <a:r>
              <a:rPr lang="vi-VN" dirty="0"/>
              <a:t>. </a:t>
            </a:r>
            <a:endParaRPr lang="sr-Latn-RS" dirty="0" smtClean="0"/>
          </a:p>
          <a:p>
            <a:endParaRPr lang="sr-Latn-RS" dirty="0"/>
          </a:p>
          <a:p>
            <a:endParaRPr lang="sr-Latn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9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Automatske misli - </a:t>
            </a:r>
            <a:r>
              <a:rPr lang="en-US" dirty="0" err="1" smtClean="0"/>
              <a:t>Istraživanja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sr-Latn-RS" dirty="0"/>
              <a:t>S</a:t>
            </a:r>
            <a:r>
              <a:rPr lang="en-US" dirty="0" err="1" smtClean="0"/>
              <a:t>provedena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ispitnim</a:t>
            </a:r>
            <a:r>
              <a:rPr lang="en-US" dirty="0"/>
              <a:t> </a:t>
            </a:r>
            <a:r>
              <a:rPr lang="en-US" dirty="0" err="1"/>
              <a:t>situacijama</a:t>
            </a:r>
            <a:r>
              <a:rPr lang="en-US" dirty="0"/>
              <a:t> </a:t>
            </a:r>
            <a:r>
              <a:rPr lang="sr-Latn-RS" dirty="0" smtClean="0"/>
              <a:t>– </a:t>
            </a:r>
          </a:p>
          <a:p>
            <a:pPr marL="0" indent="0">
              <a:buNone/>
            </a:pPr>
            <a:r>
              <a:rPr lang="sr-Latn-RS" dirty="0" smtClean="0"/>
              <a:t> -</a:t>
            </a:r>
            <a:r>
              <a:rPr lang="en-US" dirty="0" smtClean="0"/>
              <a:t> </a:t>
            </a:r>
            <a:r>
              <a:rPr lang="en-US" u="sng" dirty="0" err="1"/>
              <a:t>negativne</a:t>
            </a:r>
            <a:r>
              <a:rPr lang="en-US" u="sng" dirty="0"/>
              <a:t> </a:t>
            </a:r>
            <a:r>
              <a:rPr lang="en-US" u="sng" dirty="0" err="1"/>
              <a:t>misli</a:t>
            </a:r>
            <a:r>
              <a:rPr lang="en-US" u="sng" dirty="0"/>
              <a:t> </a:t>
            </a:r>
            <a:r>
              <a:rPr lang="sr-Latn-RS" dirty="0" smtClean="0"/>
              <a:t>su </a:t>
            </a:r>
            <a:r>
              <a:rPr lang="sr-Latn-RS" dirty="0" smtClean="0">
                <a:solidFill>
                  <a:srgbClr val="00B050"/>
                </a:solidFill>
              </a:rPr>
              <a:t>pozitivno</a:t>
            </a:r>
            <a:r>
              <a:rPr lang="sr-Latn-RS" dirty="0" smtClean="0"/>
              <a:t> </a:t>
            </a:r>
            <a:r>
              <a:rPr lang="en-US" dirty="0" err="1" smtClean="0"/>
              <a:t>povezane</a:t>
            </a:r>
            <a:r>
              <a:rPr lang="en-US" dirty="0" smtClean="0"/>
              <a:t> s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u="sng" dirty="0" err="1"/>
              <a:t>ispitnom</a:t>
            </a:r>
            <a:r>
              <a:rPr lang="en-US" u="sng" dirty="0"/>
              <a:t> </a:t>
            </a:r>
            <a:r>
              <a:rPr lang="en-US" u="sng" dirty="0" err="1" smtClean="0"/>
              <a:t>anksiozno</a:t>
            </a:r>
            <a:r>
              <a:rPr lang="sr-Latn-RS" u="sng" dirty="0" smtClean="0"/>
              <a:t>šću</a:t>
            </a:r>
            <a:r>
              <a:rPr lang="sr-Latn-RS" dirty="0" smtClean="0"/>
              <a:t>; </a:t>
            </a:r>
            <a:br>
              <a:rPr lang="sr-Latn-RS" dirty="0" smtClean="0"/>
            </a:b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- </a:t>
            </a:r>
            <a:r>
              <a:rPr lang="en-US" u="sng" dirty="0" err="1" smtClean="0"/>
              <a:t>negativne</a:t>
            </a:r>
            <a:r>
              <a:rPr lang="en-US" u="sng" dirty="0" smtClean="0"/>
              <a:t> </a:t>
            </a:r>
            <a:r>
              <a:rPr lang="en-US" u="sng" dirty="0" err="1"/>
              <a:t>misli</a:t>
            </a:r>
            <a:r>
              <a:rPr lang="en-US" dirty="0"/>
              <a:t>, </a:t>
            </a:r>
            <a:r>
              <a:rPr lang="en-US" u="sng" dirty="0" err="1"/>
              <a:t>ispitna</a:t>
            </a:r>
            <a:r>
              <a:rPr lang="en-US" u="sng" dirty="0"/>
              <a:t> </a:t>
            </a:r>
            <a:r>
              <a:rPr lang="en-US" u="sng" dirty="0" err="1" smtClean="0"/>
              <a:t>anksioznost</a:t>
            </a:r>
            <a:r>
              <a:rPr lang="en-US" u="sng" dirty="0" smtClean="0"/>
              <a:t> </a:t>
            </a:r>
            <a:r>
              <a:rPr lang="en-US" dirty="0"/>
              <a:t>i </a:t>
            </a:r>
            <a:r>
              <a:rPr lang="en-US" u="sng" dirty="0" err="1"/>
              <a:t>zabrinutost</a:t>
            </a:r>
            <a:r>
              <a:rPr lang="en-US" dirty="0"/>
              <a:t> </a:t>
            </a:r>
            <a:r>
              <a:rPr lang="en-US" dirty="0" err="1">
                <a:solidFill>
                  <a:srgbClr val="00B050"/>
                </a:solidFill>
              </a:rPr>
              <a:t>negativno</a:t>
            </a:r>
            <a:r>
              <a:rPr lang="en-US" dirty="0"/>
              <a:t> </a:t>
            </a:r>
            <a:r>
              <a:rPr lang="en-US" dirty="0" err="1"/>
              <a:t>povezane</a:t>
            </a:r>
            <a:r>
              <a:rPr lang="en-US" dirty="0"/>
              <a:t> </a:t>
            </a:r>
            <a:r>
              <a:rPr lang="en-US" dirty="0" smtClean="0"/>
              <a:t>s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akademskim</a:t>
            </a:r>
            <a:r>
              <a:rPr lang="en-US" dirty="0"/>
              <a:t> </a:t>
            </a:r>
            <a:r>
              <a:rPr lang="en-US" dirty="0" err="1" smtClean="0"/>
              <a:t>uspehom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smtClean="0"/>
              <a:t>(</a:t>
            </a:r>
            <a:r>
              <a:rPr lang="en-US" dirty="0"/>
              <a:t>Diaz, Glass, </a:t>
            </a:r>
            <a:r>
              <a:rPr lang="en-US" dirty="0" err="1"/>
              <a:t>Arknoff</a:t>
            </a:r>
            <a:r>
              <a:rPr lang="en-US" dirty="0"/>
              <a:t> i </a:t>
            </a:r>
            <a:r>
              <a:rPr lang="en-US" dirty="0" err="1"/>
              <a:t>Tanofsky-Kraff</a:t>
            </a:r>
            <a:r>
              <a:rPr lang="en-US" dirty="0"/>
              <a:t>, 2001).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8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Automatske misli i ispitna anksioznost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Sva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automatskih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sr-Latn-RS" dirty="0" smtClean="0"/>
              <a:t>o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/>
              <a:t>učenja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sr-Latn-RS" dirty="0" smtClean="0">
                <a:solidFill>
                  <a:srgbClr val="0070C0"/>
                </a:solidFill>
              </a:rPr>
              <a:t>dopri</a:t>
            </a:r>
            <a:r>
              <a:rPr lang="en-US" dirty="0" smtClean="0">
                <a:solidFill>
                  <a:srgbClr val="0070C0"/>
                </a:solidFill>
              </a:rPr>
              <a:t>nose </a:t>
            </a:r>
            <a:r>
              <a:rPr lang="en-US" dirty="0" err="1">
                <a:solidFill>
                  <a:srgbClr val="0070C0"/>
                </a:solidFill>
              </a:rPr>
              <a:t>ispitnoj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anksioznosti</a:t>
            </a:r>
            <a:r>
              <a:rPr lang="en-US" dirty="0"/>
              <a:t>, </a:t>
            </a:r>
            <a:endParaRPr lang="sr-Latn-RS" dirty="0" smtClean="0"/>
          </a:p>
          <a:p>
            <a:endParaRPr lang="en-US" dirty="0" smtClean="0"/>
          </a:p>
          <a:p>
            <a:r>
              <a:rPr lang="sr-Latn-RS" dirty="0" smtClean="0"/>
              <a:t>M</a:t>
            </a:r>
            <a:r>
              <a:rPr lang="en-US" dirty="0" err="1" smtClean="0"/>
              <a:t>isli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opisuju</a:t>
            </a:r>
            <a:r>
              <a:rPr lang="en-US" dirty="0"/>
              <a:t> </a:t>
            </a:r>
            <a:r>
              <a:rPr lang="en-US" dirty="0" err="1">
                <a:solidFill>
                  <a:srgbClr val="FF0066"/>
                </a:solidFill>
              </a:rPr>
              <a:t>strah</a:t>
            </a:r>
            <a:r>
              <a:rPr lang="en-US" dirty="0">
                <a:solidFill>
                  <a:srgbClr val="FF0066"/>
                </a:solidFill>
              </a:rPr>
              <a:t> od </a:t>
            </a:r>
            <a:r>
              <a:rPr lang="en-US" dirty="0" err="1" smtClean="0">
                <a:solidFill>
                  <a:srgbClr val="FF0066"/>
                </a:solidFill>
              </a:rPr>
              <a:t>neuspeha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pojedinačni</a:t>
            </a:r>
            <a:r>
              <a:rPr lang="en-US" dirty="0"/>
              <a:t> </a:t>
            </a:r>
            <a:r>
              <a:rPr lang="en-US" dirty="0" err="1" smtClean="0"/>
              <a:t>doprinos</a:t>
            </a:r>
            <a:r>
              <a:rPr lang="sr-Latn-RS" dirty="0" smtClean="0"/>
              <a:t>.</a:t>
            </a:r>
          </a:p>
          <a:p>
            <a:endParaRPr lang="en-US" dirty="0" smtClean="0">
              <a:solidFill>
                <a:srgbClr val="FF0066"/>
              </a:solidFill>
            </a:endParaRPr>
          </a:p>
          <a:p>
            <a:r>
              <a:rPr lang="sr-Latn-RS" dirty="0" smtClean="0">
                <a:solidFill>
                  <a:srgbClr val="FF0066"/>
                </a:solidFill>
              </a:rPr>
              <a:t>S</a:t>
            </a:r>
            <a:r>
              <a:rPr lang="en-US" dirty="0" err="1" smtClean="0">
                <a:solidFill>
                  <a:srgbClr val="FF0066"/>
                </a:solidFill>
              </a:rPr>
              <a:t>trah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od </a:t>
            </a:r>
            <a:r>
              <a:rPr lang="en-US" dirty="0" err="1">
                <a:solidFill>
                  <a:srgbClr val="FF0066"/>
                </a:solidFill>
              </a:rPr>
              <a:t>razočarenja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roditelja</a:t>
            </a:r>
            <a:r>
              <a:rPr lang="en-US" dirty="0"/>
              <a:t> </a:t>
            </a:r>
            <a:r>
              <a:rPr lang="en-US" dirty="0" err="1"/>
              <a:t>značajno</a:t>
            </a:r>
            <a:r>
              <a:rPr lang="en-US" dirty="0"/>
              <a:t> </a:t>
            </a:r>
            <a:r>
              <a:rPr lang="en-US" dirty="0" err="1"/>
              <a:t>negativno</a:t>
            </a:r>
            <a:r>
              <a:rPr lang="en-US" dirty="0"/>
              <a:t> </a:t>
            </a:r>
            <a:r>
              <a:rPr lang="sr-Latn-RS" dirty="0" smtClean="0"/>
              <a:t>dopri</a:t>
            </a:r>
            <a:r>
              <a:rPr lang="en-US" dirty="0" smtClean="0"/>
              <a:t>nose </a:t>
            </a:r>
            <a:r>
              <a:rPr lang="en-US" dirty="0" err="1"/>
              <a:t>objašnjenju</a:t>
            </a:r>
            <a:r>
              <a:rPr lang="en-US" dirty="0"/>
              <a:t> </a:t>
            </a:r>
            <a:r>
              <a:rPr lang="en-US" dirty="0" err="1" smtClean="0"/>
              <a:t>prosečnog</a:t>
            </a:r>
            <a:r>
              <a:rPr lang="en-US" dirty="0" smtClean="0"/>
              <a:t> </a:t>
            </a:r>
            <a:r>
              <a:rPr lang="en-US" dirty="0" err="1" smtClean="0"/>
              <a:t>uspeha</a:t>
            </a:r>
            <a:r>
              <a:rPr lang="en-US" dirty="0" smtClean="0"/>
              <a:t> </a:t>
            </a:r>
            <a:r>
              <a:rPr lang="en-US" dirty="0" err="1"/>
              <a:t>studenata</a:t>
            </a:r>
            <a:r>
              <a:rPr lang="en-US" dirty="0"/>
              <a:t>. 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smtClean="0"/>
              <a:t>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smtClean="0"/>
              <a:t>i s</a:t>
            </a:r>
            <a:r>
              <a:rPr lang="sr-Latn-RS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kliničkim</a:t>
            </a:r>
            <a:r>
              <a:rPr lang="en-US" dirty="0"/>
              <a:t> </a:t>
            </a:r>
            <a:r>
              <a:rPr lang="en-US" dirty="0" err="1"/>
              <a:t>iskustvima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govore</a:t>
            </a:r>
            <a:r>
              <a:rPr lang="en-US" dirty="0"/>
              <a:t> o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opterećenosti</a:t>
            </a:r>
            <a:r>
              <a:rPr lang="en-US" dirty="0"/>
              <a:t> </a:t>
            </a:r>
            <a:r>
              <a:rPr lang="en-US" dirty="0" err="1"/>
              <a:t>studenata</a:t>
            </a:r>
            <a:r>
              <a:rPr lang="en-US" dirty="0"/>
              <a:t> </a:t>
            </a:r>
            <a:r>
              <a:rPr lang="en-US" dirty="0" err="1"/>
              <a:t>roditeljskim</a:t>
            </a:r>
            <a:r>
              <a:rPr lang="en-US" dirty="0"/>
              <a:t> </a:t>
            </a:r>
            <a:r>
              <a:rPr lang="en-US" dirty="0" err="1"/>
              <a:t>očekivanjima</a:t>
            </a:r>
            <a:r>
              <a:rPr lang="en-US" dirty="0"/>
              <a:t>, </a:t>
            </a:r>
            <a:r>
              <a:rPr lang="en-US" dirty="0" err="1"/>
              <a:t>čak</a:t>
            </a:r>
            <a:r>
              <a:rPr lang="en-US" dirty="0"/>
              <a:t> i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izrečena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 smtClean="0"/>
              <a:t>internaliz</a:t>
            </a:r>
            <a:r>
              <a:rPr lang="sr-Latn-RS" dirty="0" smtClean="0"/>
              <a:t>ovana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studenta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kraj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30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229600" cy="914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800" dirty="0" err="1"/>
              <a:t>Kognitivističke</a:t>
            </a:r>
            <a:r>
              <a:rPr lang="en-US" sz="2800" dirty="0"/>
              <a:t> </a:t>
            </a:r>
            <a:r>
              <a:rPr lang="en-US" sz="2800" dirty="0" err="1"/>
              <a:t>teorije</a:t>
            </a:r>
            <a:r>
              <a:rPr lang="en-US" sz="2800" dirty="0"/>
              <a:t> </a:t>
            </a:r>
            <a:r>
              <a:rPr lang="sr-Latn-RS" sz="2800" dirty="0" smtClean="0"/>
              <a:t>– </a:t>
            </a:r>
            <a:br>
              <a:rPr lang="sr-Latn-RS" sz="2800" dirty="0" smtClean="0"/>
            </a:br>
            <a:r>
              <a:rPr lang="fi-FI" sz="2800" dirty="0" smtClean="0"/>
              <a:t>Teorija </a:t>
            </a:r>
            <a:r>
              <a:rPr lang="fi-FI" sz="2800" dirty="0"/>
              <a:t>vlastite vrednosti (Kovington, 1984)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267200"/>
            <a:ext cx="8839200" cy="2031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Latn-RS" dirty="0" smtClean="0"/>
              <a:t>– Razvio perspektivu </a:t>
            </a:r>
            <a:r>
              <a:rPr lang="sr-Latn-RS" dirty="0" smtClean="0">
                <a:solidFill>
                  <a:srgbClr val="FF0000"/>
                </a:solidFill>
              </a:rPr>
              <a:t>lične vredosti </a:t>
            </a:r>
            <a:r>
              <a:rPr lang="sr-Latn-RS" dirty="0" smtClean="0"/>
              <a:t>(u pogledu motivacije za postignućem) – u učionici se često </a:t>
            </a:r>
            <a:r>
              <a:rPr lang="sr-Latn-RS" u="sng" dirty="0" smtClean="0"/>
              <a:t>prave poređenja u pogledu sposobnosti, o njima se olako zaključuje</a:t>
            </a:r>
            <a:r>
              <a:rPr lang="sr-Latn-RS" dirty="0" smtClean="0"/>
              <a:t>, učenici počinju više da brinu o očuvanju osećanja lične vrednosti nego o učenju.</a:t>
            </a:r>
          </a:p>
          <a:p>
            <a:endParaRPr lang="sr-Latn-RS" dirty="0" smtClean="0"/>
          </a:p>
          <a:p>
            <a:r>
              <a:rPr lang="sr-Latn-RS" dirty="0"/>
              <a:t>–</a:t>
            </a:r>
            <a:r>
              <a:rPr lang="sr-Latn-RS" dirty="0" smtClean="0"/>
              <a:t> </a:t>
            </a:r>
            <a:r>
              <a:rPr lang="en-US" dirty="0" err="1" smtClean="0"/>
              <a:t>Temeljna</a:t>
            </a:r>
            <a:r>
              <a:rPr lang="en-US" dirty="0" smtClean="0"/>
              <a:t> </a:t>
            </a:r>
            <a:r>
              <a:rPr lang="en-US" dirty="0" err="1"/>
              <a:t>ljudska</a:t>
            </a:r>
            <a:r>
              <a:rPr lang="en-US" dirty="0"/>
              <a:t> </a:t>
            </a:r>
            <a:r>
              <a:rPr lang="en-US" dirty="0" err="1"/>
              <a:t>težnja</a:t>
            </a:r>
            <a:r>
              <a:rPr lang="en-US" dirty="0"/>
              <a:t> je </a:t>
            </a:r>
            <a:r>
              <a:rPr lang="en-US" dirty="0" err="1"/>
              <a:t>održavanje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slike</a:t>
            </a:r>
            <a:r>
              <a:rPr lang="en-US" dirty="0"/>
              <a:t> o </a:t>
            </a:r>
            <a:r>
              <a:rPr lang="en-US" dirty="0" err="1"/>
              <a:t>sebi</a:t>
            </a:r>
            <a:r>
              <a:rPr lang="en-US" dirty="0"/>
              <a:t> – </a:t>
            </a:r>
            <a:r>
              <a:rPr lang="en-US" u="sng" dirty="0" err="1"/>
              <a:t>samopoštovanje</a:t>
            </a:r>
            <a:r>
              <a:rPr lang="en-US" u="sng" dirty="0"/>
              <a:t> </a:t>
            </a:r>
            <a:r>
              <a:rPr lang="en-US" u="sng" dirty="0" err="1"/>
              <a:t>ili</a:t>
            </a:r>
            <a:r>
              <a:rPr lang="en-US" u="sng" dirty="0"/>
              <a:t> </a:t>
            </a:r>
            <a:r>
              <a:rPr lang="en-US" u="sng" dirty="0" err="1"/>
              <a:t>svest</a:t>
            </a:r>
            <a:r>
              <a:rPr lang="en-US" u="sng" dirty="0"/>
              <a:t> o </a:t>
            </a:r>
            <a:r>
              <a:rPr lang="en-US" u="sng" dirty="0" err="1"/>
              <a:t>vlastitoj</a:t>
            </a:r>
            <a:r>
              <a:rPr lang="en-US" u="sng" dirty="0"/>
              <a:t> </a:t>
            </a:r>
            <a:r>
              <a:rPr lang="en-US" u="sng" dirty="0" err="1" smtClean="0"/>
              <a:t>vrednosti</a:t>
            </a:r>
            <a:r>
              <a:rPr lang="sr-Latn-RS" dirty="0" smtClean="0"/>
              <a:t>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677644"/>
              </p:ext>
            </p:extLst>
          </p:nvPr>
        </p:nvGraphicFramePr>
        <p:xfrm>
          <a:off x="228600" y="1447800"/>
          <a:ext cx="83058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37084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sr-Latn-RS" dirty="0" smtClean="0"/>
                        <a:t>MOTIV ZA POSTIZANJE USPEHA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Nizak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Visok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sr-Latn-RS" dirty="0" smtClean="0"/>
                        <a:t>MOTIV ZA IZBEGAVANJE NEUSPEHA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Nizak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Preterano ravnodušni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Usmeren prema uspehu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Visok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Usmereno prema izbegavanju neuspeha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Preterano ambiciozni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74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vi-VN" dirty="0" smtClean="0"/>
              <a:t>Suočavanje</a:t>
            </a:r>
            <a:r>
              <a:rPr lang="sr-Latn-RS" dirty="0" smtClean="0"/>
              <a:t> sa stresom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Škola/učionica kao izazov i pretnja </a:t>
            </a:r>
            <a:r>
              <a:rPr lang="sr-Latn-RS" dirty="0" smtClean="0"/>
              <a:t>–</a:t>
            </a:r>
          </a:p>
          <a:p>
            <a:r>
              <a:rPr lang="vi-VN" dirty="0" smtClean="0"/>
              <a:t>Suočavanje s</a:t>
            </a:r>
            <a:r>
              <a:rPr lang="en-US" dirty="0" smtClean="0"/>
              <a:t>a</a:t>
            </a:r>
            <a:r>
              <a:rPr lang="vi-VN" dirty="0" smtClean="0"/>
              <a:t> </a:t>
            </a:r>
            <a:r>
              <a:rPr lang="vi-VN" dirty="0"/>
              <a:t>izazovima i negativnim </a:t>
            </a:r>
            <a:r>
              <a:rPr lang="vi-VN" dirty="0" smtClean="0"/>
              <a:t>događajima</a:t>
            </a:r>
            <a:r>
              <a:rPr lang="sr-Latn-RS" dirty="0" smtClean="0"/>
              <a:t> - </a:t>
            </a:r>
            <a:r>
              <a:rPr lang="vi-VN" dirty="0" smtClean="0"/>
              <a:t> </a:t>
            </a:r>
            <a:endParaRPr lang="vi-VN" dirty="0"/>
          </a:p>
          <a:p>
            <a:pPr marL="0" indent="0">
              <a:buNone/>
            </a:pPr>
            <a:r>
              <a:rPr lang="vi-VN" dirty="0" smtClean="0"/>
              <a:t>ima </a:t>
            </a:r>
            <a:r>
              <a:rPr lang="vi-VN" dirty="0"/>
              <a:t>značajnu ulogu u fizičkoj i psihičkoj dobrobiti pojedinca 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vi-VN" i="1" dirty="0"/>
              <a:t>Suočavanje</a:t>
            </a:r>
            <a:r>
              <a:rPr lang="sr-Latn-RS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uključuje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kognitivne</a:t>
            </a:r>
            <a:r>
              <a:rPr lang="en-US" dirty="0"/>
              <a:t> i </a:t>
            </a:r>
            <a:r>
              <a:rPr lang="en-US" dirty="0" err="1"/>
              <a:t>ponašajne</a:t>
            </a:r>
            <a:r>
              <a:rPr lang="en-US" dirty="0"/>
              <a:t> </a:t>
            </a:r>
            <a:r>
              <a:rPr lang="en-US" dirty="0" err="1"/>
              <a:t>napore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bismo</a:t>
            </a:r>
            <a:r>
              <a:rPr lang="en-US" dirty="0"/>
              <a:t> </a:t>
            </a:r>
            <a:r>
              <a:rPr lang="en-US" dirty="0" err="1"/>
              <a:t>savladali</a:t>
            </a:r>
            <a:r>
              <a:rPr lang="en-US" dirty="0"/>
              <a:t>, </a:t>
            </a:r>
            <a:r>
              <a:rPr lang="en-US" dirty="0" err="1"/>
              <a:t>smanjili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podneli</a:t>
            </a:r>
            <a:r>
              <a:rPr lang="en-US" dirty="0" smtClean="0"/>
              <a:t> </a:t>
            </a:r>
            <a:r>
              <a:rPr lang="sr-Latn-RS" dirty="0" smtClean="0"/>
              <a:t>spoljašnje </a:t>
            </a:r>
            <a:r>
              <a:rPr lang="en-US" dirty="0" smtClean="0"/>
              <a:t> </a:t>
            </a:r>
            <a:r>
              <a:rPr lang="en-US" dirty="0"/>
              <a:t>i/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unutr</a:t>
            </a:r>
            <a:r>
              <a:rPr lang="sr-Latn-RS" dirty="0" smtClean="0"/>
              <a:t>aš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zahteve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0099"/>
                </a:solidFill>
              </a:rPr>
              <a:t>opterećujući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ili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nadilaze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(Lazarus i </a:t>
            </a:r>
            <a:r>
              <a:rPr lang="en-US" dirty="0" err="1"/>
              <a:t>Folkman</a:t>
            </a:r>
            <a:r>
              <a:rPr lang="en-US" dirty="0"/>
              <a:t>, 1984). 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Aspekti školskih situacija koje deluju stresno: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 smtClean="0"/>
              <a:t>D</a:t>
            </a:r>
            <a:r>
              <a:rPr lang="en-US" dirty="0" smtClean="0"/>
              <a:t>v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glavne</a:t>
            </a:r>
            <a:r>
              <a:rPr lang="en-US" dirty="0" smtClean="0"/>
              <a:t> s</a:t>
            </a:r>
            <a:r>
              <a:rPr lang="sr-Latn-RS" dirty="0" smtClean="0"/>
              <a:t>trategije, tipa</a:t>
            </a:r>
            <a:r>
              <a:rPr lang="en-US" dirty="0" smtClean="0"/>
              <a:t>:</a:t>
            </a:r>
            <a:endParaRPr lang="sr-Latn-RS" dirty="0" smtClean="0"/>
          </a:p>
          <a:p>
            <a:pPr marL="514350" indent="-514350">
              <a:buAutoNum type="arabicParenBoth"/>
            </a:pPr>
            <a:r>
              <a:rPr lang="en-US" dirty="0" err="1" smtClean="0">
                <a:solidFill>
                  <a:srgbClr val="FF0000"/>
                </a:solidFill>
              </a:rPr>
              <a:t>suočavanj</a:t>
            </a:r>
            <a:r>
              <a:rPr lang="sr-Latn-R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usmereno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</a:t>
            </a:r>
            <a:r>
              <a:rPr lang="en-US" dirty="0" smtClean="0">
                <a:solidFill>
                  <a:srgbClr val="FF0000"/>
                </a:solidFill>
              </a:rPr>
              <a:t> problem</a:t>
            </a:r>
            <a:r>
              <a:rPr lang="sr-Latn-RS" dirty="0" smtClean="0">
                <a:solidFill>
                  <a:srgbClr val="FF0000"/>
                </a:solidFill>
              </a:rPr>
              <a:t>,</a:t>
            </a:r>
            <a:r>
              <a:rPr lang="en-US" dirty="0" smtClean="0">
                <a:solidFill>
                  <a:srgbClr val="FF0000"/>
                </a:solidFill>
              </a:rPr>
              <a:t> i </a:t>
            </a:r>
            <a:endParaRPr lang="sr-Latn-RS" dirty="0" smtClean="0">
              <a:solidFill>
                <a:srgbClr val="FF0000"/>
              </a:solidFill>
            </a:endParaRPr>
          </a:p>
          <a:p>
            <a:pPr marL="514350" indent="-514350">
              <a:buAutoNum type="arabicParenBoth"/>
            </a:pPr>
            <a:r>
              <a:rPr lang="en-US" dirty="0" err="1" smtClean="0">
                <a:solidFill>
                  <a:srgbClr val="FF0000"/>
                </a:solidFill>
              </a:rPr>
              <a:t>suočavanj</a:t>
            </a:r>
            <a:r>
              <a:rPr lang="sr-Latn-RS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usmereno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emocije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4196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Briga oko ispunjavanja zahteva  </a:t>
            </a:r>
            <a:r>
              <a:rPr lang="sr-Latn-RS" dirty="0" smtClean="0"/>
              <a:t>(nego </a:t>
            </a:r>
            <a:r>
              <a:rPr lang="sr-Latn-RS" dirty="0"/>
              <a:t>na </a:t>
            </a:r>
            <a:r>
              <a:rPr lang="sr-Latn-RS" dirty="0" smtClean="0"/>
              <a:t>ličnu </a:t>
            </a:r>
            <a:r>
              <a:rPr lang="sr-Latn-RS" dirty="0"/>
              <a:t>korist koja bi se mogla izvući iz iskustva </a:t>
            </a:r>
            <a:r>
              <a:rPr lang="sr-Latn-RS" dirty="0" smtClean="0"/>
              <a:t>učenja); Obavezna aktivnost; Učinak </a:t>
            </a:r>
            <a:r>
              <a:rPr lang="sr-Latn-RS" dirty="0"/>
              <a:t>se </a:t>
            </a:r>
            <a:r>
              <a:rPr lang="sr-Latn-RS" dirty="0" smtClean="0"/>
              <a:t>procenjuje; Strah </a:t>
            </a:r>
            <a:r>
              <a:rPr lang="sr-Latn-RS" dirty="0"/>
              <a:t>da trud neće dovesti do </a:t>
            </a:r>
            <a:r>
              <a:rPr lang="sr-Latn-RS" dirty="0" smtClean="0"/>
              <a:t>uspeha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838200"/>
          </a:xfrm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en-US" sz="3200" b="1" dirty="0" err="1" smtClean="0">
                <a:solidFill>
                  <a:srgbClr val="000099"/>
                </a:solidFill>
              </a:rPr>
              <a:t>Strategije</a:t>
            </a:r>
            <a:r>
              <a:rPr lang="sr-Latn-R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smtClean="0">
                <a:solidFill>
                  <a:srgbClr val="000099"/>
                </a:solidFill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</a:rPr>
              <a:t>suočavanja</a:t>
            </a:r>
            <a:r>
              <a:rPr lang="sr-Latn-RS" sz="3200" b="1" dirty="0" smtClean="0">
                <a:solidFill>
                  <a:srgbClr val="000099"/>
                </a:solidFill>
              </a:rPr>
              <a:t> usmerene na emocije – </a:t>
            </a:r>
            <a:br>
              <a:rPr lang="sr-Latn-RS" sz="3200" b="1" dirty="0" smtClean="0">
                <a:solidFill>
                  <a:srgbClr val="000099"/>
                </a:solidFill>
              </a:rPr>
            </a:br>
            <a:r>
              <a:rPr lang="sr-Latn-RS" sz="3200" b="1" dirty="0" smtClean="0">
                <a:solidFill>
                  <a:srgbClr val="000099"/>
                </a:solidFill>
              </a:rPr>
              <a:t>ZAŠTITA OD NEGATIVNIH EMOCIJA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 smtClean="0"/>
              <a:t/>
            </a:r>
            <a:br>
              <a:rPr lang="sr-Latn-R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samohendikepiranje</a:t>
            </a:r>
            <a:r>
              <a:rPr lang="en-US" dirty="0"/>
              <a:t>,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obrambeni</a:t>
            </a:r>
            <a:r>
              <a:rPr lang="en-US" dirty="0" smtClean="0"/>
              <a:t> </a:t>
            </a:r>
            <a:r>
              <a:rPr lang="en-US" dirty="0" err="1"/>
              <a:t>pesimizam</a:t>
            </a:r>
            <a:r>
              <a:rPr lang="en-US" dirty="0" smtClean="0"/>
              <a:t>,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samoafirmacij</a:t>
            </a:r>
            <a:r>
              <a:rPr lang="sr-Latn-RS" dirty="0" smtClean="0"/>
              <a:t>a</a:t>
            </a:r>
            <a:r>
              <a:rPr lang="en-US" dirty="0" smtClean="0"/>
              <a:t>,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dezidentifikacij</a:t>
            </a:r>
            <a:r>
              <a:rPr lang="sr-Latn-RS" dirty="0" smtClean="0"/>
              <a:t>a,</a:t>
            </a:r>
            <a:r>
              <a:rPr lang="en-US" dirty="0" smtClean="0"/>
              <a:t> </a:t>
            </a:r>
            <a:r>
              <a:rPr lang="en-US" dirty="0"/>
              <a:t>i 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atribucijski</a:t>
            </a:r>
            <a:r>
              <a:rPr lang="en-US" dirty="0" smtClean="0"/>
              <a:t> </a:t>
            </a:r>
            <a:r>
              <a:rPr lang="en-US" dirty="0" err="1"/>
              <a:t>stil</a:t>
            </a:r>
            <a:r>
              <a:rPr lang="en-US" dirty="0"/>
              <a:t>. </a:t>
            </a:r>
            <a:endParaRPr lang="sr-Latn-RS" dirty="0" smtClean="0"/>
          </a:p>
          <a:p>
            <a:endParaRPr lang="sr-Latn-RS" dirty="0"/>
          </a:p>
          <a:p>
            <a:pPr marL="0" indent="0">
              <a:buNone/>
            </a:pPr>
            <a:r>
              <a:rPr lang="sr-Latn-RS" dirty="0" smtClean="0"/>
              <a:t>(Reakcije </a:t>
            </a:r>
            <a:r>
              <a:rPr lang="sr-Latn-RS" dirty="0"/>
              <a:t>koje čuvaju ugled, ali su krajnje </a:t>
            </a:r>
            <a:r>
              <a:rPr lang="sr-Latn-RS" dirty="0" smtClean="0"/>
              <a:t>neproduktivne)</a:t>
            </a:r>
            <a:endParaRPr lang="sr-Latn-RS" dirty="0"/>
          </a:p>
          <a:p>
            <a:pPr marL="0" indent="0">
              <a:buNone/>
            </a:pPr>
            <a:r>
              <a:rPr lang="en-US" dirty="0" err="1" smtClean="0"/>
              <a:t>Termin</a:t>
            </a: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dirty="0" err="1"/>
              <a:t>strategije</a:t>
            </a:r>
            <a:r>
              <a:rPr lang="en-US" dirty="0"/>
              <a:t>" </a:t>
            </a:r>
            <a:r>
              <a:rPr lang="en-US" dirty="0" err="1"/>
              <a:t>koriste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</a:t>
            </a:r>
            <a:r>
              <a:rPr lang="en-US" dirty="0" err="1"/>
              <a:t>naglasili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ta </a:t>
            </a:r>
            <a:r>
              <a:rPr lang="en-US" dirty="0" err="1"/>
              <a:t>ponašanja</a:t>
            </a:r>
            <a:r>
              <a:rPr lang="en-US" dirty="0"/>
              <a:t> </a:t>
            </a:r>
            <a:r>
              <a:rPr lang="en-US" dirty="0" err="1"/>
              <a:t>naučena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da </a:t>
            </a:r>
            <a:r>
              <a:rPr lang="en-US" dirty="0" err="1"/>
              <a:t>pojedinci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sr-Latn-RS" dirty="0" smtClean="0"/>
              <a:t>da m</a:t>
            </a:r>
            <a:r>
              <a:rPr lang="en-US" dirty="0" err="1" smtClean="0"/>
              <a:t>enja</a:t>
            </a:r>
            <a:r>
              <a:rPr lang="sr-Latn-RS" dirty="0" smtClean="0"/>
              <a:t>ju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 smtClean="0"/>
              <a:t>uč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. 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 smtClean="0"/>
              <a:t>nalik</a:t>
            </a:r>
            <a:r>
              <a:rPr lang="en-US" dirty="0" smtClean="0"/>
              <a:t> </a:t>
            </a:r>
            <a:r>
              <a:rPr lang="en-US" dirty="0" err="1"/>
              <a:t>crtama</a:t>
            </a:r>
            <a:r>
              <a:rPr lang="en-US" dirty="0"/>
              <a:t> </a:t>
            </a:r>
            <a:r>
              <a:rPr lang="en-US" dirty="0" err="1"/>
              <a:t>ličnosti</a:t>
            </a:r>
            <a:r>
              <a:rPr lang="en-US" dirty="0"/>
              <a:t> </a:t>
            </a:r>
            <a:endParaRPr lang="sr-Latn-RS" dirty="0" smtClean="0"/>
          </a:p>
          <a:p>
            <a:pPr>
              <a:buFontTx/>
              <a:buChar char="-"/>
            </a:pPr>
            <a:r>
              <a:rPr lang="en-US" b="1" dirty="0" err="1" smtClean="0"/>
              <a:t>doslednost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 smtClean="0"/>
              <a:t>koriš</a:t>
            </a:r>
            <a:r>
              <a:rPr lang="sr-Latn-RS" dirty="0" smtClean="0"/>
              <a:t>ć</a:t>
            </a:r>
            <a:r>
              <a:rPr lang="en-US" dirty="0" err="1" smtClean="0"/>
              <a:t>enju</a:t>
            </a:r>
            <a:r>
              <a:rPr lang="en-US" dirty="0" smtClean="0"/>
              <a:t> </a:t>
            </a:r>
            <a:r>
              <a:rPr lang="en-US" b="1" dirty="0" err="1"/>
              <a:t>kroz</a:t>
            </a:r>
            <a:r>
              <a:rPr lang="en-US" b="1" dirty="0"/>
              <a:t> </a:t>
            </a:r>
            <a:r>
              <a:rPr lang="en-US" b="1" dirty="0" err="1"/>
              <a:t>duži</a:t>
            </a:r>
            <a:r>
              <a:rPr lang="en-US" b="1" dirty="0"/>
              <a:t> </a:t>
            </a:r>
            <a:r>
              <a:rPr lang="en-US" b="1" dirty="0" err="1"/>
              <a:t>vremenski</a:t>
            </a:r>
            <a:r>
              <a:rPr lang="en-US" b="1" dirty="0"/>
              <a:t> </a:t>
            </a:r>
            <a:r>
              <a:rPr lang="en-US" b="1" dirty="0" smtClean="0"/>
              <a:t>period</a:t>
            </a:r>
            <a:r>
              <a:rPr lang="sr-Latn-RS" dirty="0" smtClean="0"/>
              <a:t>,</a:t>
            </a:r>
            <a:r>
              <a:rPr lang="en-US" dirty="0" smtClean="0"/>
              <a:t> </a:t>
            </a:r>
            <a:r>
              <a:rPr lang="en-US" dirty="0"/>
              <a:t>i u </a:t>
            </a:r>
            <a:r>
              <a:rPr lang="en-US" b="1" dirty="0" err="1"/>
              <a:t>različitim</a:t>
            </a:r>
            <a:r>
              <a:rPr lang="en-US" b="1" dirty="0"/>
              <a:t> </a:t>
            </a:r>
            <a:r>
              <a:rPr lang="en-US" b="1" dirty="0" err="1"/>
              <a:t>situacijama</a:t>
            </a:r>
            <a:r>
              <a:rPr lang="en-US" b="1" dirty="0"/>
              <a:t>/</a:t>
            </a:r>
            <a:r>
              <a:rPr lang="en-US" b="1" dirty="0" err="1"/>
              <a:t>zadacima</a:t>
            </a:r>
            <a:r>
              <a:rPr lang="en-US" dirty="0"/>
              <a:t>. </a:t>
            </a:r>
            <a:r>
              <a:rPr lang="sr-Latn-RS" dirty="0" smtClean="0"/>
              <a:t/>
            </a:r>
            <a:br>
              <a:rPr lang="sr-Latn-RS" dirty="0" smtClean="0"/>
            </a:br>
            <a:endParaRPr lang="sr-Latn-RS" dirty="0" smtClean="0"/>
          </a:p>
          <a:p>
            <a:pPr>
              <a:buFontTx/>
              <a:buChar char="-"/>
            </a:pPr>
            <a:r>
              <a:rPr lang="sr-Latn-RS" dirty="0" smtClean="0"/>
              <a:t>Cilj: </a:t>
            </a:r>
            <a:r>
              <a:rPr lang="sr-Latn-RS" b="1" dirty="0"/>
              <a:t>Prepoznati učenički stil </a:t>
            </a:r>
            <a:r>
              <a:rPr lang="sr-Latn-RS" b="1" dirty="0" smtClean="0"/>
              <a:t>suočavanja </a:t>
            </a:r>
            <a:r>
              <a:rPr lang="sr-Latn-RS" b="1" dirty="0"/>
              <a:t>sa neuspehom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1799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sr-Latn-RS" dirty="0" smtClean="0"/>
              <a:t>1. </a:t>
            </a:r>
            <a:r>
              <a:rPr lang="en-US" dirty="0" err="1" smtClean="0"/>
              <a:t>Samo</a:t>
            </a:r>
            <a:r>
              <a:rPr lang="sr-Latn-RS" dirty="0" smtClean="0"/>
              <a:t>h</a:t>
            </a:r>
            <a:r>
              <a:rPr lang="en-US" dirty="0" err="1" smtClean="0"/>
              <a:t>endikepiranje</a:t>
            </a:r>
            <a:r>
              <a:rPr lang="en-US" dirty="0" smtClean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sz="2200" dirty="0" smtClean="0"/>
              <a:t>(</a:t>
            </a:r>
            <a:r>
              <a:rPr lang="en-US" sz="2200" dirty="0" err="1"/>
              <a:t>Berglas</a:t>
            </a:r>
            <a:r>
              <a:rPr lang="en-US" sz="2200" dirty="0"/>
              <a:t>, 1985; </a:t>
            </a:r>
            <a:r>
              <a:rPr lang="en-US" sz="2200" dirty="0" err="1"/>
              <a:t>Convigton</a:t>
            </a:r>
            <a:r>
              <a:rPr lang="en-US" sz="2200" dirty="0"/>
              <a:t>, 1992)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Učenik s</a:t>
            </a:r>
            <a:r>
              <a:rPr lang="en-US" dirty="0" err="1" smtClean="0"/>
              <a:t>tvara</a:t>
            </a:r>
            <a:r>
              <a:rPr lang="en-US" dirty="0" smtClean="0"/>
              <a:t> </a:t>
            </a:r>
            <a:r>
              <a:rPr lang="en-US" dirty="0" err="1" smtClean="0"/>
              <a:t>preprek</a:t>
            </a:r>
            <a:r>
              <a:rPr lang="sr-Latn-RS" dirty="0" smtClean="0"/>
              <a:t>e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uspeh</a:t>
            </a:r>
            <a:r>
              <a:rPr lang="sr-Latn-RS" dirty="0" smtClean="0"/>
              <a:t>, </a:t>
            </a:r>
            <a:r>
              <a:rPr lang="sr-Latn-RS" dirty="0"/>
              <a:t>i </a:t>
            </a:r>
            <a:r>
              <a:rPr lang="en-US" dirty="0" err="1" smtClean="0"/>
              <a:t>eventualn</a:t>
            </a:r>
            <a:r>
              <a:rPr lang="sr-Latn-R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neuspeh</a:t>
            </a:r>
            <a:r>
              <a:rPr lang="sr-Latn-RS" dirty="0" smtClean="0"/>
              <a:t> pripisuje</a:t>
            </a:r>
            <a:r>
              <a:rPr lang="en-US" dirty="0" smtClean="0"/>
              <a:t> </a:t>
            </a:r>
            <a:r>
              <a:rPr lang="en-US" dirty="0" err="1" smtClean="0"/>
              <a:t>upravo</a:t>
            </a:r>
            <a:r>
              <a:rPr lang="en-US" dirty="0" smtClean="0"/>
              <a:t> </a:t>
            </a:r>
            <a:r>
              <a:rPr lang="sr-Latn-RS" dirty="0" smtClean="0"/>
              <a:t>ov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preprekama</a:t>
            </a:r>
            <a:r>
              <a:rPr lang="sr-Latn-RS" dirty="0" smtClean="0"/>
              <a:t> </a:t>
            </a:r>
            <a:r>
              <a:rPr lang="sr-Latn-RS" sz="2200" dirty="0" smtClean="0"/>
              <a:t>(</a:t>
            </a:r>
            <a:r>
              <a:rPr lang="vi-VN" sz="2200" dirty="0" smtClean="0"/>
              <a:t>održavanje oseća</a:t>
            </a:r>
            <a:r>
              <a:rPr lang="sr-Latn-RS" sz="2200" dirty="0" smtClean="0"/>
              <a:t>n</a:t>
            </a:r>
            <a:r>
              <a:rPr lang="vi-VN" sz="2200" dirty="0" smtClean="0"/>
              <a:t>ja </a:t>
            </a:r>
            <a:r>
              <a:rPr lang="sr-Latn-RS" sz="2200" dirty="0" smtClean="0"/>
              <a:t>sopstvene</a:t>
            </a:r>
            <a:r>
              <a:rPr lang="vi-VN" sz="2200" dirty="0" smtClean="0"/>
              <a:t> vrednosti</a:t>
            </a:r>
            <a:r>
              <a:rPr lang="sr-Latn-RS" sz="2200" dirty="0" smtClean="0"/>
              <a:t> mu je</a:t>
            </a:r>
            <a:r>
              <a:rPr lang="vi-VN" sz="2200" dirty="0" smtClean="0"/>
              <a:t> </a:t>
            </a:r>
            <a:r>
              <a:rPr lang="vi-VN" sz="2200" dirty="0"/>
              <a:t>važnije od </a:t>
            </a:r>
            <a:r>
              <a:rPr lang="vi-VN" sz="2200" dirty="0" smtClean="0"/>
              <a:t>postignuća</a:t>
            </a:r>
            <a:r>
              <a:rPr lang="sr-Latn-RS" sz="2200" dirty="0" smtClean="0"/>
              <a:t>) </a:t>
            </a:r>
            <a:r>
              <a:rPr lang="sr-Latn-RS" dirty="0" smtClean="0"/>
              <a:t>→</a:t>
            </a:r>
            <a:endParaRPr lang="sr-Latn-RS" dirty="0"/>
          </a:p>
          <a:p>
            <a:r>
              <a:rPr lang="sr-Latn-RS" dirty="0" smtClean="0"/>
              <a:t>Oblici -</a:t>
            </a:r>
          </a:p>
          <a:p>
            <a:pPr marL="0" indent="0">
              <a:buNone/>
            </a:pPr>
            <a:r>
              <a:rPr lang="sr-Latn-RS" dirty="0" smtClean="0"/>
              <a:t>- </a:t>
            </a:r>
            <a:r>
              <a:rPr lang="sr-Latn-RS" sz="2600" dirty="0" smtClean="0">
                <a:solidFill>
                  <a:srgbClr val="002060"/>
                </a:solidFill>
              </a:rPr>
              <a:t>n</a:t>
            </a:r>
            <a:r>
              <a:rPr lang="en-US" sz="2600" dirty="0" err="1" smtClean="0">
                <a:solidFill>
                  <a:srgbClr val="002060"/>
                </a:solidFill>
              </a:rPr>
              <a:t>amerno</a:t>
            </a:r>
            <a:r>
              <a:rPr lang="sr-Latn-RS" sz="2600" dirty="0" smtClean="0">
                <a:solidFill>
                  <a:srgbClr val="002060"/>
                </a:solidFill>
              </a:rPr>
              <a:t> ne</a:t>
            </a:r>
            <a:r>
              <a:rPr lang="en-US" sz="2600" dirty="0" err="1" smtClean="0">
                <a:solidFill>
                  <a:srgbClr val="002060"/>
                </a:solidFill>
              </a:rPr>
              <a:t>ulaganje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</a:rPr>
              <a:t>nedo</a:t>
            </a:r>
            <a:r>
              <a:rPr lang="sr-Latn-RS" sz="2600" dirty="0" smtClean="0">
                <a:solidFill>
                  <a:srgbClr val="002060"/>
                </a:solidFill>
              </a:rPr>
              <a:t>voljnog</a:t>
            </a:r>
            <a:r>
              <a:rPr lang="en-US" sz="2600" dirty="0" smtClean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truda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pri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en-US" sz="2600" dirty="0" err="1">
                <a:solidFill>
                  <a:srgbClr val="002060"/>
                </a:solidFill>
              </a:rPr>
              <a:t>izvršavanju</a:t>
            </a:r>
            <a:r>
              <a:rPr lang="en-US" sz="2600" dirty="0">
                <a:solidFill>
                  <a:srgbClr val="002060"/>
                </a:solidFill>
              </a:rPr>
              <a:t> </a:t>
            </a:r>
            <a:r>
              <a:rPr lang="sr-Latn-RS" sz="2600" dirty="0" smtClean="0">
                <a:solidFill>
                  <a:srgbClr val="002060"/>
                </a:solidFill>
              </a:rPr>
              <a:t>	</a:t>
            </a:r>
            <a:r>
              <a:rPr lang="en-US" sz="2600" dirty="0" err="1" smtClean="0">
                <a:solidFill>
                  <a:srgbClr val="002060"/>
                </a:solidFill>
              </a:rPr>
              <a:t>zadataka</a:t>
            </a:r>
            <a:r>
              <a:rPr lang="sr-Latn-RS" sz="2600" dirty="0">
                <a:solidFill>
                  <a:srgbClr val="002060"/>
                </a:solidFill>
              </a:rPr>
              <a:t>;</a:t>
            </a:r>
            <a:endParaRPr lang="sr-Latn-RS" sz="2600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uzimanje </a:t>
            </a:r>
            <a:r>
              <a:rPr lang="vi-VN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previše obaveza u isto </a:t>
            </a: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vreme</a:t>
            </a:r>
            <a:r>
              <a:rPr lang="sr-Latn-RS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FontTx/>
              <a:buChar char="-"/>
            </a:pP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vi-VN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čekanje </a:t>
            </a: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poslednjeg </a:t>
            </a:r>
            <a:r>
              <a:rPr lang="vi-VN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trenutka za učenje za </a:t>
            </a: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ispit</a:t>
            </a:r>
            <a:r>
              <a:rPr lang="sr-Latn-RS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vi-VN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ili </a:t>
            </a:r>
            <a:endParaRPr lang="sr-Latn-RS" sz="26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vi-VN" sz="2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odgađanje </a:t>
            </a:r>
            <a:r>
              <a:rPr lang="vi-VN" sz="26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zadatka i obaveza</a:t>
            </a:r>
            <a:r>
              <a:rPr lang="vi-VN" sz="2800" dirty="0">
                <a:solidFill>
                  <a:srgbClr val="002060"/>
                </a:solidFill>
              </a:rPr>
              <a:t>. 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2. </a:t>
            </a:r>
            <a:r>
              <a:rPr lang="en-US" dirty="0" smtClean="0"/>
              <a:t>O</a:t>
            </a:r>
            <a:r>
              <a:rPr lang="sr-Latn-RS" dirty="0" smtClean="0"/>
              <a:t>d</a:t>
            </a:r>
            <a:r>
              <a:rPr lang="en-US" dirty="0" err="1" smtClean="0"/>
              <a:t>brambeni</a:t>
            </a:r>
            <a:r>
              <a:rPr lang="en-US" dirty="0" smtClean="0"/>
              <a:t> </a:t>
            </a:r>
            <a:r>
              <a:rPr lang="en-US" dirty="0" err="1"/>
              <a:t>pesimizam</a:t>
            </a:r>
            <a:r>
              <a:rPr lang="en-US" dirty="0"/>
              <a:t>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en-US" sz="2700" dirty="0" smtClean="0"/>
              <a:t>(</a:t>
            </a:r>
            <a:r>
              <a:rPr lang="en-US" sz="2700" dirty="0" err="1"/>
              <a:t>Norem</a:t>
            </a:r>
            <a:r>
              <a:rPr lang="en-US" sz="2700" dirty="0"/>
              <a:t> i Cantor, 1986)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sr-Latn-RS" dirty="0" err="1"/>
              <a:t>S</a:t>
            </a:r>
            <a:r>
              <a:rPr lang="en-US" dirty="0" err="1" smtClean="0"/>
              <a:t>trategija</a:t>
            </a:r>
            <a:r>
              <a:rPr lang="en-US" dirty="0" smtClean="0"/>
              <a:t> </a:t>
            </a:r>
            <a:r>
              <a:rPr lang="sr-Latn-RS" dirty="0" smtClean="0"/>
              <a:t>imanja/postavljanja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7030A0"/>
                </a:solidFill>
              </a:rPr>
              <a:t>nerealno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niskih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očekivanja</a:t>
            </a:r>
            <a:r>
              <a:rPr lang="sr-Latn-RS" dirty="0" smtClean="0">
                <a:solidFill>
                  <a:srgbClr val="7030A0"/>
                </a:solidFill>
              </a:rPr>
              <a:t>/predviđanja</a:t>
            </a:r>
            <a:r>
              <a:rPr lang="en-US" dirty="0" smtClean="0">
                <a:solidFill>
                  <a:srgbClr val="FF0066"/>
                </a:solidFill>
              </a:rPr>
              <a:t> </a:t>
            </a:r>
            <a:r>
              <a:rPr lang="en-US" dirty="0" err="1"/>
              <a:t>koja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>
                <a:solidFill>
                  <a:srgbClr val="FF0000"/>
                </a:solidFill>
              </a:rPr>
              <a:t>visokom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anksiozno</a:t>
            </a:r>
            <a:r>
              <a:rPr lang="sr-Latn-RS" dirty="0" smtClean="0">
                <a:solidFill>
                  <a:srgbClr val="FF0000"/>
                </a:solidFill>
              </a:rPr>
              <a:t>šću</a:t>
            </a:r>
            <a:r>
              <a:rPr lang="en-US" dirty="0" smtClean="0"/>
              <a:t>, </a:t>
            </a:r>
            <a:r>
              <a:rPr lang="en-US" u="sng" dirty="0" err="1" smtClean="0"/>
              <a:t>motivi</a:t>
            </a:r>
            <a:r>
              <a:rPr lang="sr-Latn-RS" u="sng" dirty="0" smtClean="0"/>
              <a:t>še</a:t>
            </a:r>
            <a:r>
              <a:rPr lang="en-US" u="sng" dirty="0" smtClean="0"/>
              <a:t> </a:t>
            </a:r>
            <a:r>
              <a:rPr lang="en-US" u="sng" dirty="0" err="1"/>
              <a:t>učenike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intenziviranje</a:t>
            </a:r>
            <a:r>
              <a:rPr lang="en-US" u="sng" dirty="0"/>
              <a:t> </a:t>
            </a:r>
            <a:r>
              <a:rPr lang="en-US" u="sng" dirty="0" err="1"/>
              <a:t>truda</a:t>
            </a:r>
            <a:r>
              <a:rPr lang="en-US" u="sng" dirty="0"/>
              <a:t> s </a:t>
            </a:r>
            <a:r>
              <a:rPr lang="en-US" u="sng" dirty="0" err="1"/>
              <a:t>ciljem</a:t>
            </a:r>
            <a:r>
              <a:rPr lang="en-US" u="sng" dirty="0"/>
              <a:t> </a:t>
            </a:r>
            <a:r>
              <a:rPr lang="en-US" u="sng" dirty="0" err="1"/>
              <a:t>izbjegavanja</a:t>
            </a:r>
            <a:r>
              <a:rPr lang="en-US" u="sng" dirty="0"/>
              <a:t> </a:t>
            </a:r>
            <a:r>
              <a:rPr lang="en-US" u="sng" dirty="0" err="1" smtClean="0"/>
              <a:t>neuspeha</a:t>
            </a:r>
            <a:r>
              <a:rPr lang="en-US" u="sng" dirty="0" smtClean="0"/>
              <a:t> </a:t>
            </a:r>
            <a:r>
              <a:rPr lang="en-US" u="sng" dirty="0"/>
              <a:t>i </a:t>
            </a:r>
            <a:r>
              <a:rPr lang="en-US" u="sng" dirty="0" err="1"/>
              <a:t>negativnog</a:t>
            </a:r>
            <a:r>
              <a:rPr lang="en-US" u="sng" dirty="0"/>
              <a:t> </a:t>
            </a:r>
            <a:r>
              <a:rPr lang="en-US" u="sng" dirty="0" err="1"/>
              <a:t>samovrednovanja</a:t>
            </a:r>
            <a:r>
              <a:rPr lang="en-US" u="sng" dirty="0"/>
              <a:t>. </a:t>
            </a:r>
            <a:endParaRPr lang="sr-Latn-RS" u="sng" dirty="0" smtClean="0"/>
          </a:p>
          <a:p>
            <a:endParaRPr lang="sr-Latn-RS" dirty="0" smtClean="0"/>
          </a:p>
          <a:p>
            <a:pPr marL="0" indent="0">
              <a:buNone/>
            </a:pPr>
            <a:r>
              <a:rPr lang="en-US" sz="3400" dirty="0" err="1" smtClean="0"/>
              <a:t>Ovi</a:t>
            </a:r>
            <a:r>
              <a:rPr lang="en-US" sz="3400" dirty="0" smtClean="0"/>
              <a:t> </a:t>
            </a:r>
            <a:r>
              <a:rPr lang="en-US" sz="3400" dirty="0"/>
              <a:t>se </a:t>
            </a:r>
            <a:r>
              <a:rPr lang="en-US" sz="3400" dirty="0" err="1"/>
              <a:t>učenici</a:t>
            </a:r>
            <a:r>
              <a:rPr lang="en-US" sz="3400" dirty="0"/>
              <a:t> </a:t>
            </a:r>
            <a:r>
              <a:rPr lang="sr-Latn-RS" sz="3400" dirty="0" smtClean="0"/>
              <a:t>– </a:t>
            </a:r>
          </a:p>
          <a:p>
            <a:pPr>
              <a:buFontTx/>
              <a:buChar char="-"/>
            </a:pPr>
            <a:r>
              <a:rPr lang="sr-Latn-RS" sz="3400" dirty="0" smtClean="0"/>
              <a:t>O</a:t>
            </a:r>
            <a:r>
              <a:rPr lang="en-US" sz="3400" dirty="0" err="1" smtClean="0"/>
              <a:t>bično</a:t>
            </a:r>
            <a:r>
              <a:rPr lang="en-US" sz="3400" dirty="0" smtClean="0"/>
              <a:t> </a:t>
            </a:r>
            <a:r>
              <a:rPr lang="sr-Latn-RS" sz="3400" dirty="0" smtClean="0">
                <a:solidFill>
                  <a:srgbClr val="000099"/>
                </a:solidFill>
              </a:rPr>
              <a:t>se </a:t>
            </a:r>
            <a:r>
              <a:rPr lang="en-US" sz="3400" dirty="0" err="1" smtClean="0">
                <a:solidFill>
                  <a:srgbClr val="000099"/>
                </a:solidFill>
              </a:rPr>
              <a:t>žale</a:t>
            </a:r>
            <a:r>
              <a:rPr lang="en-US" sz="3400" dirty="0" smtClean="0">
                <a:solidFill>
                  <a:srgbClr val="000099"/>
                </a:solidFill>
              </a:rPr>
              <a:t> </a:t>
            </a:r>
            <a:r>
              <a:rPr lang="en-US" sz="3400" dirty="0">
                <a:solidFill>
                  <a:srgbClr val="000099"/>
                </a:solidFill>
              </a:rPr>
              <a:t>da </a:t>
            </a:r>
            <a:r>
              <a:rPr lang="en-US" sz="3400" dirty="0" err="1">
                <a:solidFill>
                  <a:srgbClr val="000099"/>
                </a:solidFill>
              </a:rPr>
              <a:t>su</a:t>
            </a:r>
            <a:r>
              <a:rPr lang="en-US" sz="3400" dirty="0">
                <a:solidFill>
                  <a:srgbClr val="000099"/>
                </a:solidFill>
              </a:rPr>
              <a:t> se </a:t>
            </a:r>
            <a:r>
              <a:rPr lang="en-US" sz="3400" dirty="0" err="1">
                <a:solidFill>
                  <a:srgbClr val="000099"/>
                </a:solidFill>
              </a:rPr>
              <a:t>loše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pripremili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ili</a:t>
            </a:r>
            <a:r>
              <a:rPr lang="en-US" sz="3400" dirty="0">
                <a:solidFill>
                  <a:srgbClr val="000099"/>
                </a:solidFill>
              </a:rPr>
              <a:t> da </a:t>
            </a:r>
            <a:r>
              <a:rPr lang="en-US" sz="3400" dirty="0" err="1">
                <a:solidFill>
                  <a:srgbClr val="000099"/>
                </a:solidFill>
              </a:rPr>
              <a:t>su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zadaci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preteški</a:t>
            </a:r>
            <a:r>
              <a:rPr lang="en-US" sz="3400" dirty="0">
                <a:solidFill>
                  <a:srgbClr val="00B050"/>
                </a:solidFill>
              </a:rPr>
              <a:t>. </a:t>
            </a:r>
            <a:endParaRPr lang="sr-Latn-RS" sz="3400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sr-Latn-RS" sz="3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r-Latn-RS" sz="3400" dirty="0" smtClean="0"/>
              <a:t>- </a:t>
            </a:r>
            <a:r>
              <a:rPr lang="en-US" sz="3400" dirty="0" err="1" smtClean="0"/>
              <a:t>Imaju</a:t>
            </a:r>
            <a:r>
              <a:rPr lang="en-US" sz="3400" dirty="0" smtClean="0"/>
              <a:t> </a:t>
            </a:r>
            <a:r>
              <a:rPr lang="en-US" sz="3400" dirty="0" err="1"/>
              <a:t>visok</a:t>
            </a:r>
            <a:r>
              <a:rPr lang="en-US" sz="3400" dirty="0"/>
              <a:t> </a:t>
            </a:r>
            <a:r>
              <a:rPr lang="en-US" sz="3400" dirty="0" err="1" smtClean="0"/>
              <a:t>st</a:t>
            </a:r>
            <a:r>
              <a:rPr lang="sr-Latn-RS" sz="3400" dirty="0" smtClean="0"/>
              <a:t>epen</a:t>
            </a:r>
            <a:r>
              <a:rPr lang="en-US" sz="3400" dirty="0" smtClean="0"/>
              <a:t> </a:t>
            </a:r>
            <a:r>
              <a:rPr lang="en-US" sz="3400" dirty="0" err="1"/>
              <a:t>anksioznosti</a:t>
            </a:r>
            <a:r>
              <a:rPr lang="en-US" sz="3400" dirty="0"/>
              <a:t> </a:t>
            </a:r>
            <a:r>
              <a:rPr lang="en-US" sz="3400" dirty="0" err="1"/>
              <a:t>vezane</a:t>
            </a:r>
            <a:r>
              <a:rPr lang="en-US" sz="3400" dirty="0"/>
              <a:t> </a:t>
            </a:r>
            <a:r>
              <a:rPr lang="en-US" sz="3400" dirty="0" err="1"/>
              <a:t>uz</a:t>
            </a:r>
            <a:r>
              <a:rPr lang="en-US" sz="3400" dirty="0"/>
              <a:t> </a:t>
            </a:r>
            <a:r>
              <a:rPr lang="en-US" sz="3400" dirty="0" err="1"/>
              <a:t>zadatke</a:t>
            </a:r>
            <a:r>
              <a:rPr lang="en-US" sz="3400" dirty="0"/>
              <a:t>, pa </a:t>
            </a:r>
            <a:r>
              <a:rPr lang="en-US" sz="3400" dirty="0" err="1">
                <a:solidFill>
                  <a:srgbClr val="000099"/>
                </a:solidFill>
              </a:rPr>
              <a:t>ulažu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dodatni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trud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kako</a:t>
            </a:r>
            <a:r>
              <a:rPr lang="en-US" sz="3400" dirty="0">
                <a:solidFill>
                  <a:srgbClr val="000099"/>
                </a:solidFill>
              </a:rPr>
              <a:t> bi </a:t>
            </a:r>
            <a:r>
              <a:rPr lang="en-US" sz="3400" dirty="0" err="1">
                <a:solidFill>
                  <a:srgbClr val="000099"/>
                </a:solidFill>
              </a:rPr>
              <a:t>prenaučili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sadržaj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što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obično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dovodi</a:t>
            </a:r>
            <a:r>
              <a:rPr lang="en-US" sz="3400" dirty="0">
                <a:solidFill>
                  <a:srgbClr val="000099"/>
                </a:solidFill>
              </a:rPr>
              <a:t> do </a:t>
            </a:r>
            <a:r>
              <a:rPr lang="en-US" sz="3400" dirty="0" err="1" smtClean="0">
                <a:solidFill>
                  <a:srgbClr val="000099"/>
                </a:solidFill>
              </a:rPr>
              <a:t>natprosečnih</a:t>
            </a:r>
            <a:r>
              <a:rPr lang="en-US" sz="3400" dirty="0" smtClean="0">
                <a:solidFill>
                  <a:srgbClr val="000099"/>
                </a:solidFill>
              </a:rPr>
              <a:t> </a:t>
            </a:r>
            <a:r>
              <a:rPr lang="en-US" sz="3400" dirty="0" err="1">
                <a:solidFill>
                  <a:srgbClr val="000099"/>
                </a:solidFill>
              </a:rPr>
              <a:t>rezultata</a:t>
            </a:r>
            <a:r>
              <a:rPr lang="en-US" sz="3400" dirty="0">
                <a:solidFill>
                  <a:srgbClr val="000099"/>
                </a:solidFill>
              </a:rPr>
              <a:t> </a:t>
            </a:r>
            <a:r>
              <a:rPr lang="en-US" sz="3400" dirty="0"/>
              <a:t>(Garcia i </a:t>
            </a:r>
            <a:r>
              <a:rPr lang="en-US" sz="3400" dirty="0" err="1"/>
              <a:t>Pintrich</a:t>
            </a:r>
            <a:r>
              <a:rPr lang="en-US" sz="3400" dirty="0"/>
              <a:t>, 1994). </a:t>
            </a:r>
            <a:endParaRPr lang="sr-Latn-RS" sz="3400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en-US" dirty="0" smtClean="0"/>
              <a:t>O</a:t>
            </a:r>
            <a:r>
              <a:rPr lang="sr-Latn-RS" dirty="0" smtClean="0"/>
              <a:t>d</a:t>
            </a:r>
            <a:r>
              <a:rPr lang="en-US" dirty="0" err="1" smtClean="0"/>
              <a:t>brambeni</a:t>
            </a:r>
            <a:r>
              <a:rPr lang="en-US" dirty="0" smtClean="0"/>
              <a:t> </a:t>
            </a:r>
            <a:r>
              <a:rPr lang="en-US" dirty="0" err="1"/>
              <a:t>pesimisti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</a:t>
            </a:r>
            <a:r>
              <a:rPr lang="en-US" u="sng" dirty="0" err="1"/>
              <a:t>istu</a:t>
            </a:r>
            <a:r>
              <a:rPr lang="en-US" u="sng" dirty="0"/>
              <a:t> </a:t>
            </a:r>
            <a:r>
              <a:rPr lang="en-US" u="sng" dirty="0" err="1"/>
              <a:t>količinu</a:t>
            </a:r>
            <a:r>
              <a:rPr lang="en-US" u="sng" dirty="0"/>
              <a:t> </a:t>
            </a:r>
            <a:r>
              <a:rPr lang="en-US" u="sng" dirty="0" err="1"/>
              <a:t>truda</a:t>
            </a:r>
            <a:r>
              <a:rPr lang="en-US" u="sng" dirty="0"/>
              <a:t> </a:t>
            </a:r>
            <a:r>
              <a:rPr lang="en-US" u="sng" dirty="0" err="1"/>
              <a:t>kao</a:t>
            </a:r>
            <a:r>
              <a:rPr lang="en-US" u="sng" dirty="0"/>
              <a:t> </a:t>
            </a:r>
            <a:r>
              <a:rPr lang="en-US" u="sng" dirty="0" err="1"/>
              <a:t>učenici</a:t>
            </a:r>
            <a:r>
              <a:rPr lang="en-US" u="sng" dirty="0"/>
              <a:t> </a:t>
            </a:r>
            <a:r>
              <a:rPr lang="en-US" u="sng" dirty="0" err="1"/>
              <a:t>koji</a:t>
            </a:r>
            <a:r>
              <a:rPr lang="en-US" u="sng" dirty="0"/>
              <a:t> </a:t>
            </a:r>
            <a:r>
              <a:rPr lang="en-US" u="sng" dirty="0" err="1"/>
              <a:t>imaju</a:t>
            </a:r>
            <a:r>
              <a:rPr lang="en-US" u="sng" dirty="0"/>
              <a:t> </a:t>
            </a:r>
            <a:r>
              <a:rPr lang="en-US" u="sng" dirty="0" err="1"/>
              <a:t>pozitivne</a:t>
            </a:r>
            <a:r>
              <a:rPr lang="en-US" u="sng" dirty="0"/>
              <a:t> </a:t>
            </a:r>
            <a:r>
              <a:rPr lang="en-US" u="sng" dirty="0" err="1"/>
              <a:t>akademske</a:t>
            </a:r>
            <a:r>
              <a:rPr lang="en-US" u="sng" dirty="0"/>
              <a:t> self-</a:t>
            </a:r>
            <a:r>
              <a:rPr lang="en-US" u="sng" dirty="0" err="1"/>
              <a:t>sheme</a:t>
            </a:r>
            <a:r>
              <a:rPr lang="en-US" u="sng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4792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3. </a:t>
            </a:r>
            <a:r>
              <a:rPr lang="vi-VN" dirty="0" smtClean="0"/>
              <a:t>Samoafirmacija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vi-VN" sz="2700" dirty="0" smtClean="0"/>
              <a:t>(</a:t>
            </a:r>
            <a:r>
              <a:rPr lang="vi-VN" sz="2700" dirty="0"/>
              <a:t>Steele, 1988)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sr-Latn-RS" dirty="0" smtClean="0">
                <a:solidFill>
                  <a:srgbClr val="000099"/>
                </a:solidFill>
              </a:rPr>
              <a:t>R</a:t>
            </a:r>
            <a:r>
              <a:rPr lang="vi-VN" dirty="0" smtClean="0">
                <a:solidFill>
                  <a:srgbClr val="000099"/>
                </a:solidFill>
              </a:rPr>
              <a:t>eaktivna </a:t>
            </a:r>
            <a:r>
              <a:rPr lang="vi-VN" dirty="0">
                <a:solidFill>
                  <a:srgbClr val="000099"/>
                </a:solidFill>
              </a:rPr>
              <a:t>strategija </a:t>
            </a:r>
            <a:r>
              <a:rPr lang="vi-VN" dirty="0"/>
              <a:t>koja se aktivira nakon doživljaja </a:t>
            </a:r>
            <a:r>
              <a:rPr lang="vi-VN" dirty="0" smtClean="0"/>
              <a:t>neuspeha</a:t>
            </a:r>
            <a:r>
              <a:rPr lang="sr-Latn-RS" dirty="0" smtClean="0"/>
              <a:t> sa svrhom da ga kompenzuje.</a:t>
            </a:r>
          </a:p>
          <a:p>
            <a:pPr>
              <a:buFontTx/>
              <a:buChar char="-"/>
            </a:pPr>
            <a:endParaRPr lang="sr-Latn-RS" dirty="0" smtClean="0"/>
          </a:p>
          <a:p>
            <a:pPr>
              <a:buFontTx/>
              <a:buChar char="-"/>
            </a:pPr>
            <a:r>
              <a:rPr lang="vi-VN" dirty="0" smtClean="0"/>
              <a:t>kako </a:t>
            </a:r>
            <a:r>
              <a:rPr lang="vi-VN" dirty="0"/>
              <a:t>bi postigli </a:t>
            </a:r>
            <a:r>
              <a:rPr lang="vi-VN" dirty="0" smtClean="0"/>
              <a:t>op</a:t>
            </a:r>
            <a:r>
              <a:rPr lang="sr-Latn-RS" dirty="0" smtClean="0"/>
              <a:t>št</a:t>
            </a:r>
            <a:r>
              <a:rPr lang="vi-VN" dirty="0" smtClean="0"/>
              <a:t>e </a:t>
            </a:r>
            <a:r>
              <a:rPr lang="vi-VN" dirty="0"/>
              <a:t>pozitivno samovrednovanje aktiviranjem pozitivnih self-koncepata </a:t>
            </a:r>
            <a:r>
              <a:rPr lang="vi-VN" dirty="0">
                <a:solidFill>
                  <a:srgbClr val="000099"/>
                </a:solidFill>
              </a:rPr>
              <a:t>u drugim, jednako važnim domenama</a:t>
            </a:r>
            <a:r>
              <a:rPr lang="vi-VN" dirty="0"/>
              <a:t> (na </a:t>
            </a:r>
            <a:r>
              <a:rPr lang="vi-VN" dirty="0" smtClean="0"/>
              <a:t>primer</a:t>
            </a:r>
            <a:r>
              <a:rPr lang="vi-VN" dirty="0"/>
              <a:t>, sportu ili međuljudskim odnosima). </a:t>
            </a: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vi-VN" dirty="0" smtClean="0">
                <a:solidFill>
                  <a:srgbClr val="00B050"/>
                </a:solidFill>
              </a:rPr>
              <a:t>Alternativne </a:t>
            </a:r>
            <a:r>
              <a:rPr lang="vi-VN" dirty="0">
                <a:solidFill>
                  <a:srgbClr val="00B050"/>
                </a:solidFill>
              </a:rPr>
              <a:t>self-sheme </a:t>
            </a:r>
            <a:r>
              <a:rPr lang="vi-VN" dirty="0"/>
              <a:t>koje mogu </a:t>
            </a:r>
            <a:r>
              <a:rPr lang="vi-VN" dirty="0" smtClean="0"/>
              <a:t>kompenz</a:t>
            </a:r>
            <a:r>
              <a:rPr lang="sr-Latn-RS" dirty="0" smtClean="0"/>
              <a:t>ovati</a:t>
            </a:r>
            <a:r>
              <a:rPr lang="vi-VN" dirty="0" smtClean="0"/>
              <a:t> </a:t>
            </a:r>
            <a:r>
              <a:rPr lang="sr-Latn-RS" dirty="0" smtClean="0"/>
              <a:t>doživljaj školskog </a:t>
            </a:r>
            <a:r>
              <a:rPr lang="vi-VN" dirty="0" smtClean="0"/>
              <a:t>neuspeh </a:t>
            </a:r>
            <a:r>
              <a:rPr lang="sr-Latn-RS" dirty="0" smtClean="0"/>
              <a:t>- </a:t>
            </a:r>
            <a:r>
              <a:rPr lang="vi-VN" dirty="0" smtClean="0"/>
              <a:t>učenike </a:t>
            </a:r>
            <a:r>
              <a:rPr lang="vi-VN" dirty="0"/>
              <a:t>mogu </a:t>
            </a:r>
            <a:r>
              <a:rPr lang="vi-VN" dirty="0">
                <a:solidFill>
                  <a:srgbClr val="FF0000"/>
                </a:solidFill>
              </a:rPr>
              <a:t>zaštititi od javljanja negativnih emocija</a:t>
            </a:r>
            <a:r>
              <a:rPr lang="vi-VN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62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sr-Latn-RS" dirty="0" smtClean="0"/>
              <a:t>4. </a:t>
            </a:r>
            <a:r>
              <a:rPr lang="vi-VN" dirty="0" smtClean="0"/>
              <a:t>Strategija </a:t>
            </a:r>
            <a:r>
              <a:rPr lang="vi-VN" dirty="0"/>
              <a:t>prekida identifikacije sa školskim </a:t>
            </a:r>
            <a:r>
              <a:rPr lang="vi-VN" dirty="0" smtClean="0"/>
              <a:t>vrednostima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U</a:t>
            </a:r>
            <a:r>
              <a:rPr lang="vi-VN" dirty="0" smtClean="0"/>
              <a:t>čenici</a:t>
            </a:r>
            <a:r>
              <a:rPr lang="sr-Latn-RS" dirty="0" smtClean="0"/>
              <a:t> koji</a:t>
            </a:r>
            <a:r>
              <a:rPr lang="vi-VN" dirty="0" smtClean="0"/>
              <a:t> </a:t>
            </a:r>
            <a:r>
              <a:rPr lang="vi-VN" dirty="0"/>
              <a:t>učestalo doživljavaju </a:t>
            </a:r>
            <a:r>
              <a:rPr lang="vi-VN" dirty="0" smtClean="0"/>
              <a:t>neuspeh </a:t>
            </a:r>
            <a:r>
              <a:rPr lang="vi-VN" dirty="0"/>
              <a:t>u školskim zadacima, mogu </a:t>
            </a:r>
            <a:r>
              <a:rPr lang="vi-VN" u="sng" dirty="0"/>
              <a:t>prekinuti identifikaciju s </a:t>
            </a:r>
            <a:r>
              <a:rPr lang="vi-VN" u="sng" dirty="0" smtClean="0"/>
              <a:t>vrednostima </a:t>
            </a:r>
            <a:r>
              <a:rPr lang="vi-VN" u="sng" dirty="0"/>
              <a:t>škole i odbaciti cilj i </a:t>
            </a:r>
            <a:r>
              <a:rPr lang="vi-VN" u="sng" dirty="0" smtClean="0"/>
              <a:t>vrednost </a:t>
            </a:r>
            <a:r>
              <a:rPr lang="vi-VN" u="sng" dirty="0"/>
              <a:t>školskog </a:t>
            </a:r>
            <a:r>
              <a:rPr lang="vi-VN" u="sng" dirty="0" smtClean="0"/>
              <a:t>uspeha</a:t>
            </a:r>
            <a:r>
              <a:rPr lang="vi-VN" dirty="0"/>
              <a:t>. </a:t>
            </a:r>
            <a:endParaRPr lang="sr-Latn-RS" dirty="0" smtClean="0"/>
          </a:p>
          <a:p>
            <a:endParaRPr lang="sr-Latn-RS" dirty="0" smtClean="0"/>
          </a:p>
          <a:p>
            <a:r>
              <a:rPr lang="en-US" dirty="0" err="1" smtClean="0"/>
              <a:t>Učenici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 smtClean="0"/>
              <a:t>cene</a:t>
            </a:r>
            <a:r>
              <a:rPr lang="en-US" dirty="0" smtClean="0"/>
              <a:t> </a:t>
            </a:r>
            <a:r>
              <a:rPr lang="en-US" dirty="0" err="1"/>
              <a:t>akademsko</a:t>
            </a:r>
            <a:r>
              <a:rPr lang="en-US" dirty="0"/>
              <a:t> </a:t>
            </a:r>
            <a:r>
              <a:rPr lang="en-US" dirty="0" err="1"/>
              <a:t>postignuće</a:t>
            </a:r>
            <a:r>
              <a:rPr lang="en-US" dirty="0"/>
              <a:t> </a:t>
            </a:r>
            <a:r>
              <a:rPr lang="en-US" dirty="0" err="1">
                <a:solidFill>
                  <a:srgbClr val="FF0066"/>
                </a:solidFill>
              </a:rPr>
              <a:t>neće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ulagati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 err="1">
                <a:solidFill>
                  <a:srgbClr val="FF0066"/>
                </a:solidFill>
              </a:rPr>
              <a:t>trud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000099"/>
                </a:solidFill>
              </a:rPr>
              <a:t>u </a:t>
            </a:r>
            <a:r>
              <a:rPr lang="en-US" dirty="0" err="1" smtClean="0">
                <a:solidFill>
                  <a:srgbClr val="000099"/>
                </a:solidFill>
              </a:rPr>
              <a:t>upo</a:t>
            </a:r>
            <a:r>
              <a:rPr lang="sr-Latn-RS" dirty="0" smtClean="0">
                <a:solidFill>
                  <a:srgbClr val="000099"/>
                </a:solidFill>
              </a:rPr>
              <a:t>t</a:t>
            </a:r>
            <a:r>
              <a:rPr lang="en-US" dirty="0" smtClean="0">
                <a:solidFill>
                  <a:srgbClr val="000099"/>
                </a:solidFill>
              </a:rPr>
              <a:t>r</a:t>
            </a:r>
            <a:r>
              <a:rPr lang="sr-Latn-RS" dirty="0" smtClean="0">
                <a:solidFill>
                  <a:srgbClr val="000099"/>
                </a:solidFill>
              </a:rPr>
              <a:t>e</a:t>
            </a:r>
            <a:r>
              <a:rPr lang="en-US" dirty="0" err="1" smtClean="0">
                <a:solidFill>
                  <a:srgbClr val="000099"/>
                </a:solidFill>
              </a:rPr>
              <a:t>bu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dubokih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strategija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kognitivnog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 smtClean="0">
                <a:solidFill>
                  <a:srgbClr val="000099"/>
                </a:solidFill>
              </a:rPr>
              <a:t>proces</a:t>
            </a:r>
            <a:r>
              <a:rPr lang="sr-Latn-RS" dirty="0" smtClean="0">
                <a:solidFill>
                  <a:srgbClr val="000099"/>
                </a:solidFill>
              </a:rPr>
              <a:t>u</a:t>
            </a:r>
            <a:r>
              <a:rPr lang="en-US" dirty="0" err="1" smtClean="0">
                <a:solidFill>
                  <a:srgbClr val="000099"/>
                </a:solidFill>
              </a:rPr>
              <a:t>iranja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planiranja</a:t>
            </a:r>
            <a:r>
              <a:rPr lang="en-US" dirty="0">
                <a:solidFill>
                  <a:srgbClr val="000099"/>
                </a:solidFill>
              </a:rPr>
              <a:t>, </a:t>
            </a:r>
            <a:r>
              <a:rPr lang="en-US" dirty="0" err="1">
                <a:solidFill>
                  <a:srgbClr val="000099"/>
                </a:solidFill>
              </a:rPr>
              <a:t>nadgledanja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ili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strategija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 err="1">
                <a:solidFill>
                  <a:srgbClr val="000099"/>
                </a:solidFill>
              </a:rPr>
              <a:t>regulacije</a:t>
            </a:r>
            <a:r>
              <a:rPr lang="en-US" dirty="0">
                <a:solidFill>
                  <a:srgbClr val="000099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Pintrich</a:t>
            </a:r>
            <a:r>
              <a:rPr lang="en-US" dirty="0"/>
              <a:t> i </a:t>
            </a:r>
            <a:r>
              <a:rPr lang="en-US" dirty="0" err="1"/>
              <a:t>Schrauben</a:t>
            </a:r>
            <a:r>
              <a:rPr lang="en-US" dirty="0"/>
              <a:t>, 1992). </a:t>
            </a:r>
          </a:p>
        </p:txBody>
      </p:sp>
    </p:spTree>
    <p:extLst>
      <p:ext uri="{BB962C8B-B14F-4D97-AF65-F5344CB8AC3E}">
        <p14:creationId xmlns:p14="http://schemas.microsoft.com/office/powerpoint/2010/main" val="30990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sr-Latn-RS" dirty="0" smtClean="0"/>
              <a:t>5. </a:t>
            </a:r>
            <a:r>
              <a:rPr lang="vi-VN" dirty="0" smtClean="0"/>
              <a:t>Atribucijski </a:t>
            </a:r>
            <a:r>
              <a:rPr lang="vi-VN" dirty="0"/>
              <a:t>stil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K</a:t>
            </a:r>
            <a:r>
              <a:rPr lang="vi-VN" dirty="0" smtClean="0"/>
              <a:t>ontrol</a:t>
            </a:r>
            <a:r>
              <a:rPr lang="sr-Latn-RS" dirty="0" smtClean="0"/>
              <a:t>a</a:t>
            </a:r>
            <a:r>
              <a:rPr lang="vi-VN" dirty="0" smtClean="0"/>
              <a:t> </a:t>
            </a:r>
            <a:r>
              <a:rPr lang="vi-VN" dirty="0"/>
              <a:t>motivacije kroz </a:t>
            </a:r>
            <a:r>
              <a:rPr lang="sr-Latn-RS" dirty="0" smtClean="0"/>
              <a:t>(</a:t>
            </a:r>
            <a:r>
              <a:rPr lang="vi-VN" dirty="0" smtClean="0">
                <a:solidFill>
                  <a:srgbClr val="000099"/>
                </a:solidFill>
              </a:rPr>
              <a:t>prilagođavanje</a:t>
            </a:r>
            <a:r>
              <a:rPr lang="sr-Latn-RS" dirty="0" smtClean="0"/>
              <a:t>)</a:t>
            </a:r>
            <a:r>
              <a:rPr lang="vi-VN" dirty="0" smtClean="0"/>
              <a:t> </a:t>
            </a:r>
            <a:r>
              <a:rPr lang="vi-VN" dirty="0"/>
              <a:t>objašnjenja uzroka ostvarenih rezultata, iskustava i događaja. </a:t>
            </a:r>
            <a:endParaRPr lang="sr-Latn-RS" dirty="0" smtClean="0"/>
          </a:p>
          <a:p>
            <a:endParaRPr lang="sr-Latn-RS" dirty="0" smtClean="0"/>
          </a:p>
          <a:p>
            <a:r>
              <a:rPr lang="vi-VN" dirty="0" smtClean="0"/>
              <a:t>Sheme </a:t>
            </a:r>
            <a:r>
              <a:rPr lang="vi-VN" dirty="0"/>
              <a:t>atribucijskog stila su </a:t>
            </a:r>
            <a:r>
              <a:rPr lang="vi-VN" dirty="0">
                <a:solidFill>
                  <a:srgbClr val="00B050"/>
                </a:solidFill>
              </a:rPr>
              <a:t>relativno stabilne i lako se </a:t>
            </a:r>
            <a:r>
              <a:rPr lang="vi-VN" dirty="0" smtClean="0">
                <a:solidFill>
                  <a:srgbClr val="00B050"/>
                </a:solidFill>
              </a:rPr>
              <a:t>generaliz</a:t>
            </a:r>
            <a:r>
              <a:rPr lang="sr-Latn-RS" dirty="0" smtClean="0">
                <a:solidFill>
                  <a:srgbClr val="00B050"/>
                </a:solidFill>
              </a:rPr>
              <a:t>u</a:t>
            </a:r>
            <a:r>
              <a:rPr lang="vi-VN" dirty="0" smtClean="0">
                <a:solidFill>
                  <a:srgbClr val="00B050"/>
                </a:solidFill>
              </a:rPr>
              <a:t>ju</a:t>
            </a:r>
            <a:r>
              <a:rPr lang="vi-VN" dirty="0" smtClean="0"/>
              <a:t> </a:t>
            </a:r>
            <a:r>
              <a:rPr lang="vi-VN" dirty="0"/>
              <a:t>na različite </a:t>
            </a:r>
            <a:r>
              <a:rPr lang="vi-VN" dirty="0" smtClean="0"/>
              <a:t>situacije. </a:t>
            </a:r>
            <a:endParaRPr lang="sr-Latn-RS" dirty="0" smtClean="0"/>
          </a:p>
          <a:p>
            <a:endParaRPr lang="sr-Latn-RS" dirty="0" smtClean="0"/>
          </a:p>
          <a:p>
            <a:r>
              <a:rPr lang="vi-VN" sz="2600" dirty="0" smtClean="0"/>
              <a:t>U </a:t>
            </a:r>
            <a:r>
              <a:rPr lang="vi-VN" sz="2600" dirty="0"/>
              <a:t>stalnoj su interakciji s </a:t>
            </a:r>
            <a:r>
              <a:rPr lang="vi-VN" sz="2600" dirty="0" smtClean="0"/>
              <a:t>iskustvom</a:t>
            </a:r>
            <a:r>
              <a:rPr lang="sr-Latn-RS" sz="2600" dirty="0" smtClean="0"/>
              <a:t>,</a:t>
            </a:r>
            <a:r>
              <a:rPr lang="vi-VN" sz="2600" dirty="0" smtClean="0"/>
              <a:t> </a:t>
            </a:r>
            <a:r>
              <a:rPr lang="vi-VN" sz="2600" dirty="0"/>
              <a:t>i u tom dinamičnom procesu može doći do </a:t>
            </a:r>
            <a:r>
              <a:rPr lang="vi-VN" sz="2600" dirty="0" smtClean="0"/>
              <a:t>modifi</a:t>
            </a:r>
            <a:r>
              <a:rPr lang="sr-Latn-RS" sz="2600" dirty="0" smtClean="0"/>
              <a:t>kovanja </a:t>
            </a:r>
            <a:r>
              <a:rPr lang="vi-VN" sz="2600" dirty="0" smtClean="0"/>
              <a:t>starih </a:t>
            </a:r>
            <a:r>
              <a:rPr lang="vi-VN" sz="2600" dirty="0"/>
              <a:t>shema ili stvaranja </a:t>
            </a:r>
            <a:r>
              <a:rPr lang="vi-VN" sz="2600" dirty="0" smtClean="0"/>
              <a:t>novih</a:t>
            </a:r>
            <a:r>
              <a:rPr lang="sr-Latn-RS" dirty="0" smtClean="0"/>
              <a:t>.</a:t>
            </a:r>
            <a:r>
              <a:rPr lang="vi-V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965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 Strategije  suočavanja  sa školskim neuspehom  </vt:lpstr>
      <vt:lpstr>Kognitivističke teorije –  Teorija vlastite vrednosti (Kovington, 1984) </vt:lpstr>
      <vt:lpstr>Suočavanje sa stresom</vt:lpstr>
      <vt:lpstr>  Strategije  suočavanja usmerene na emocije –  ZAŠTITA OD NEGATIVNIH EMOCIJA  </vt:lpstr>
      <vt:lpstr>1. Samohendikepiranje  (Berglas, 1985; Convigton, 1992)</vt:lpstr>
      <vt:lpstr>2. Odbrambeni pesimizam  (Norem i Cantor, 1986) </vt:lpstr>
      <vt:lpstr>3. Samoafirmacija  (Steele, 1988) </vt:lpstr>
      <vt:lpstr>4. Strategija prekida identifikacije sa školskim vrednostima </vt:lpstr>
      <vt:lpstr>5. Atribucijski stil </vt:lpstr>
      <vt:lpstr>Koncept: metakognitivnih misli –  automatske misli</vt:lpstr>
      <vt:lpstr>Upitnik automatskih misli za vreme učenja i polaganja ispita (Živčić-Bećirević, 2003) </vt:lpstr>
      <vt:lpstr>Mehanizmi delovanja</vt:lpstr>
      <vt:lpstr>Automatske misli - Istraživanja</vt:lpstr>
      <vt:lpstr>Automatske misli i ispitna anksioznost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FPN-RIS</dc:creator>
  <cp:lastModifiedBy>petrovic</cp:lastModifiedBy>
  <cp:revision>23</cp:revision>
  <dcterms:created xsi:type="dcterms:W3CDTF">2006-08-16T00:00:00Z</dcterms:created>
  <dcterms:modified xsi:type="dcterms:W3CDTF">2018-01-16T08:50:50Z</dcterms:modified>
</cp:coreProperties>
</file>